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95" r:id="rId4"/>
    <p:sldId id="259" r:id="rId5"/>
    <p:sldId id="260" r:id="rId6"/>
    <p:sldId id="261" r:id="rId7"/>
    <p:sldId id="262" r:id="rId8"/>
    <p:sldId id="297" r:id="rId9"/>
    <p:sldId id="263" r:id="rId10"/>
    <p:sldId id="315" r:id="rId11"/>
    <p:sldId id="265" r:id="rId12"/>
    <p:sldId id="316" r:id="rId13"/>
    <p:sldId id="266" r:id="rId14"/>
    <p:sldId id="299" r:id="rId15"/>
    <p:sldId id="300" r:id="rId16"/>
    <p:sldId id="301" r:id="rId17"/>
    <p:sldId id="302" r:id="rId18"/>
    <p:sldId id="303" r:id="rId19"/>
    <p:sldId id="304" r:id="rId20"/>
    <p:sldId id="305" r:id="rId21"/>
    <p:sldId id="306" r:id="rId22"/>
    <p:sldId id="307" r:id="rId23"/>
    <p:sldId id="308" r:id="rId24"/>
    <p:sldId id="317" r:id="rId25"/>
    <p:sldId id="274" r:id="rId26"/>
    <p:sldId id="318" r:id="rId27"/>
    <p:sldId id="281" r:id="rId28"/>
    <p:sldId id="275" r:id="rId29"/>
    <p:sldId id="276" r:id="rId30"/>
    <p:sldId id="277" r:id="rId31"/>
    <p:sldId id="278" r:id="rId32"/>
    <p:sldId id="283" r:id="rId33"/>
    <p:sldId id="284" r:id="rId34"/>
    <p:sldId id="309" r:id="rId35"/>
    <p:sldId id="310" r:id="rId36"/>
    <p:sldId id="288" r:id="rId37"/>
    <p:sldId id="289" r:id="rId38"/>
    <p:sldId id="311" r:id="rId39"/>
    <p:sldId id="312" r:id="rId40"/>
    <p:sldId id="313" r:id="rId41"/>
    <p:sldId id="31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918"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12-Aug-21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12-Aug-21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12-Aug-21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12-Aug-21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12-Aug-21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12-Aug-21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12-Aug-21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12-Aug-21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12-Aug-21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12-Aug-21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12-Aug-21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12-Aug-21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12-Aug-21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12-Aug-21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12-Aug-21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12/08/2021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12/08/2021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12/08/2021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12/08/2021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12/08/2021</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12/08/2021</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12/08/2021</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12-Aug-21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12/08/2021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12/08/2021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12/08/2021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12/08/2021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12-Aug-21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12-Aug-21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12-Aug-21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12-Aug-21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12-Aug-21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12-Aug-21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6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12-Aug-21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6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12-Aug-21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6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12/08/2021</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
            </a:r>
            <a:br>
              <a:rPr lang="en-AU" dirty="0" smtClean="0"/>
            </a:br>
            <a:endParaRPr lang="en-AU" dirty="0"/>
          </a:p>
        </p:txBody>
      </p:sp>
      <p:sp>
        <p:nvSpPr>
          <p:cNvPr id="9" name="Rectangle 8"/>
          <p:cNvSpPr/>
          <p:nvPr/>
        </p:nvSpPr>
        <p:spPr>
          <a:xfrm>
            <a:off x="200248" y="3284984"/>
            <a:ext cx="8836248" cy="1754326"/>
          </a:xfrm>
          <a:prstGeom prst="rect">
            <a:avLst/>
          </a:prstGeom>
          <a:solidFill>
            <a:schemeClr val="tx2">
              <a:lumMod val="60000"/>
              <a:lumOff val="40000"/>
              <a:alpha val="34000"/>
            </a:schemeClr>
          </a:solidFill>
          <a:scene3d>
            <a:camera prst="perspectiveAbove"/>
            <a:lightRig rig="threePt" dir="t"/>
          </a:scene3d>
          <a:sp3d>
            <a:bevelT/>
            <a:bevelB prst="relaxedInset"/>
          </a:sp3d>
        </p:spPr>
        <p:txBody>
          <a:bodyPr wrap="square">
            <a:spAutoFit/>
          </a:bodyPr>
          <a:lstStyle/>
          <a:p>
            <a:pPr algn="ctr" fontAlgn="auto">
              <a:spcBef>
                <a:spcPts val="0"/>
              </a:spcBef>
              <a:spcAft>
                <a:spcPts val="0"/>
              </a:spcAft>
              <a:defRPr/>
            </a:pPr>
            <a:r>
              <a:rPr lang="ms-MY"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MENGURUS STRESS MENGIKUT PANDUAN </a:t>
            </a:r>
            <a:r>
              <a:rPr lang="ms-MY"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ISLAM</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odoni MT Black" pitchFamily="18" charset="0"/>
            </a:endParaRPr>
          </a:p>
        </p:txBody>
      </p:sp>
      <p:sp>
        <p:nvSpPr>
          <p:cNvPr id="10" name="Rectangle 9"/>
          <p:cNvSpPr/>
          <p:nvPr/>
        </p:nvSpPr>
        <p:spPr>
          <a:xfrm>
            <a:off x="924409" y="5637263"/>
            <a:ext cx="7632847" cy="892552"/>
          </a:xfrm>
          <a:prstGeom prst="rect">
            <a:avLst/>
          </a:prstGeom>
        </p:spPr>
        <p:txBody>
          <a:bodyPr wrap="square">
            <a:spAutoFit/>
          </a:bodyPr>
          <a:lstStyle/>
          <a:p>
            <a:pPr algn="ctr" fontAlgn="auto">
              <a:spcBef>
                <a:spcPts val="0"/>
              </a:spcBef>
              <a:spcAft>
                <a:spcPts val="0"/>
              </a:spcAft>
              <a:defRPr/>
            </a:pP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04 Muharram 1443H </a:t>
            </a:r>
            <a:r>
              <a:rPr lang="en-US" sz="24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13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Ogos</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2021M</a:t>
            </a:r>
          </a:p>
          <a:p>
            <a:pPr algn="ctr" fontAlgn="auto">
              <a:spcBef>
                <a:spcPts val="0"/>
              </a:spcBef>
              <a:spcAft>
                <a:spcPts val="0"/>
              </a:spcAft>
              <a:defRPr/>
            </a:pPr>
            <a:r>
              <a:rPr lang="en-US" sz="28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dobe Garamond Pro Bold" pitchFamily="18" charset="0"/>
              </a:rPr>
              <a:t>http://e-khutbah.terengganu.gov.my</a:t>
            </a:r>
            <a:endParaRPr lang="en-US"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dobe Garamond Pro Bold" pitchFamily="18" charset="0"/>
            </a:endParaRPr>
          </a:p>
        </p:txBody>
      </p:sp>
      <p:sp>
        <p:nvSpPr>
          <p:cNvPr id="12" name="Rectangle 5"/>
          <p:cNvSpPr txBox="1">
            <a:spLocks noChangeArrowheads="1"/>
          </p:cNvSpPr>
          <p:nvPr/>
        </p:nvSpPr>
        <p:spPr>
          <a:xfrm>
            <a:off x="2446672" y="2478405"/>
            <a:ext cx="4343400" cy="720080"/>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dirty="0">
                <a:latin typeface="Arial Rounded MT Bold" pitchFamily="34" charset="0"/>
                <a:cs typeface="Arial" pitchFamily="34" charset="0"/>
              </a:rPr>
              <a:t>KHUTBAH MULTIMEDIA</a:t>
            </a:r>
          </a:p>
          <a:p>
            <a:pPr marL="0" indent="0" algn="ctr">
              <a:buNone/>
            </a:pPr>
            <a:r>
              <a:rPr lang="ms-MY" sz="1600" b="1" dirty="0">
                <a:latin typeface="Arial Rounded MT Bold" pitchFamily="34" charset="0"/>
                <a:cs typeface="Arial" pitchFamily="34" charset="0"/>
              </a:rPr>
              <a:t>Siri: </a:t>
            </a:r>
            <a:r>
              <a:rPr lang="ms-MY" sz="1600" b="1" dirty="0" smtClean="0">
                <a:latin typeface="Arial Rounded MT Bold" pitchFamily="34" charset="0"/>
                <a:cs typeface="Arial" pitchFamily="34" charset="0"/>
              </a:rPr>
              <a:t>31 /2021</a:t>
            </a:r>
            <a:endParaRPr lang="en-US" sz="1600" dirty="0">
              <a:latin typeface="Arial Rounded MT Bold" pitchFamily="34" charset="0"/>
              <a:cs typeface="Arial" pitchFamily="34" charset="0"/>
            </a:endParaRP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2151" y="253302"/>
            <a:ext cx="1212441" cy="144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556256" y="1832074"/>
            <a:ext cx="8001000" cy="646331"/>
          </a:xfrm>
          <a:prstGeom prst="rect">
            <a:avLst/>
          </a:prstGeom>
          <a:noFill/>
        </p:spPr>
        <p:txBody>
          <a:bodyPr wrap="square" lIns="91440" tIns="45720" rIns="91440" bIns="45720">
            <a:spAutoFit/>
          </a:bodyPr>
          <a:lstStyle/>
          <a:p>
            <a:pPr algn="ctr"/>
            <a:r>
              <a:rPr lang="en-US" sz="3600" b="1" cap="all" spc="0" dirty="0" err="1">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Jabatan</a:t>
            </a:r>
            <a:r>
              <a:rPr lang="en-US" sz="3600" b="1" cap="all" spc="0"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 </a:t>
            </a:r>
            <a:r>
              <a:rPr lang="en-US" sz="3600" b="1" cap="all" spc="0" dirty="0" err="1">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hal</a:t>
            </a:r>
            <a:r>
              <a:rPr lang="en-US" sz="3600" b="1" cap="all" spc="0"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 </a:t>
            </a:r>
            <a:r>
              <a:rPr lang="en-US" sz="3600" b="1" cap="all" spc="0" dirty="0" err="1">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ehwal</a:t>
            </a:r>
            <a:r>
              <a:rPr lang="en-US" sz="3600" b="1" cap="all" spc="0"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 </a:t>
            </a:r>
            <a:r>
              <a:rPr lang="en-US" sz="3600" b="1" cap="all" spc="0" dirty="0" smtClean="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agama </a:t>
            </a:r>
            <a:r>
              <a:rPr lang="en-US" sz="3600" b="1" cap="all" spc="0" dirty="0" err="1">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rPr>
              <a:t>terengganu</a:t>
            </a:r>
            <a:endParaRPr lang="en-US" sz="3600" b="1" cap="all" spc="0" dirty="0">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ernard MT Condensed" pitchFamily="18" charset="0"/>
            </a:endParaRPr>
          </a:p>
        </p:txBody>
      </p:sp>
    </p:spTree>
    <p:extLst>
      <p:ext uri="{BB962C8B-B14F-4D97-AF65-F5344CB8AC3E}">
        <p14:creationId xmlns:p14="http://schemas.microsoft.com/office/powerpoint/2010/main" val="3604869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691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84202"/>
            <a:ext cx="9144000" cy="523220"/>
          </a:xfrm>
          <a:prstGeom prst="rect">
            <a:avLst/>
          </a:prstGeom>
        </p:spPr>
        <p:txBody>
          <a:bodyPr wrap="square">
            <a:spAutoFit/>
          </a:bodyPr>
          <a:lstStyle/>
          <a:p>
            <a:pPr algn="ctr" fontAlgn="auto">
              <a:spcBef>
                <a:spcPts val="0"/>
              </a:spcBef>
              <a:spcAft>
                <a:spcPts val="0"/>
              </a:spcAft>
              <a:defRPr/>
            </a:pP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Akibat perasaan </a:t>
            </a: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putus asa yang berlanjutan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914400" y="2057400"/>
            <a:ext cx="7391400" cy="1981200"/>
          </a:xfrm>
          <a:prstGeom prst="rect">
            <a:avLst/>
          </a:prstGeom>
          <a:solidFill>
            <a:schemeClr val="accent5">
              <a:lumMod val="20000"/>
              <a:lumOff val="80000"/>
              <a:alpha val="7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Arial Black" pitchFamily="34" charset="0"/>
              </a:rPr>
              <a:t>Menjadikan</a:t>
            </a:r>
            <a:r>
              <a:rPr lang="en-US" sz="2400" b="1" dirty="0" smtClean="0">
                <a:solidFill>
                  <a:schemeClr val="tx1"/>
                </a:solidFill>
                <a:latin typeface="Arial Black" pitchFamily="34" charset="0"/>
              </a:rPr>
              <a:t> </a:t>
            </a:r>
            <a:r>
              <a:rPr lang="en-US" sz="2400" b="1" dirty="0" err="1">
                <a:solidFill>
                  <a:schemeClr val="tx1"/>
                </a:solidFill>
                <a:latin typeface="Arial Black" pitchFamily="34" charset="0"/>
              </a:rPr>
              <a:t>mereka</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berada</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dalam</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keadaan</a:t>
            </a:r>
            <a:r>
              <a:rPr lang="en-US" sz="2400" b="1" dirty="0">
                <a:solidFill>
                  <a:schemeClr val="tx1"/>
                </a:solidFill>
                <a:latin typeface="Arial Black" pitchFamily="34" charset="0"/>
              </a:rPr>
              <a:t>  yang </a:t>
            </a:r>
            <a:r>
              <a:rPr lang="en-US" sz="2400" b="1" dirty="0" err="1">
                <a:solidFill>
                  <a:schemeClr val="tx1"/>
                </a:solidFill>
                <a:latin typeface="Arial Black" pitchFamily="34" charset="0"/>
              </a:rPr>
              <a:t>teruk</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dan</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memberi</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kesan</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terhadap</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kesihatan</a:t>
            </a:r>
            <a:r>
              <a:rPr lang="en-US" sz="2400" b="1" dirty="0">
                <a:solidFill>
                  <a:schemeClr val="tx1"/>
                </a:solidFill>
                <a:latin typeface="Arial Black" pitchFamily="34" charset="0"/>
              </a:rPr>
              <a:t> mental </a:t>
            </a:r>
            <a:r>
              <a:rPr lang="en-US" sz="2400" b="1" dirty="0" err="1">
                <a:solidFill>
                  <a:schemeClr val="tx1"/>
                </a:solidFill>
                <a:latin typeface="Arial Black" pitchFamily="34" charset="0"/>
              </a:rPr>
              <a:t>dan</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juga</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fizikal</a:t>
            </a:r>
            <a:endParaRPr lang="en-US" b="1" dirty="0" smtClean="0">
              <a:solidFill>
                <a:schemeClr val="tx1"/>
              </a:solidFill>
              <a:latin typeface="Arial Black" pitchFamily="34" charset="0"/>
            </a:endParaRPr>
          </a:p>
        </p:txBody>
      </p:sp>
      <p:sp>
        <p:nvSpPr>
          <p:cNvPr id="5" name="Right Arrow 4"/>
          <p:cNvSpPr/>
          <p:nvPr/>
        </p:nvSpPr>
        <p:spPr>
          <a:xfrm>
            <a:off x="304800" y="1066800"/>
            <a:ext cx="3124200" cy="1143495"/>
          </a:xfrm>
          <a:prstGeom prst="rightArrow">
            <a:avLst>
              <a:gd name="adj1" fmla="val 74754"/>
              <a:gd name="adj2" fmla="val 407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effectLst>
                  <a:glow rad="101600">
                    <a:schemeClr val="tx1">
                      <a:alpha val="60000"/>
                    </a:schemeClr>
                  </a:glow>
                </a:effectLst>
                <a:latin typeface="Arial Black" pitchFamily="34" charset="0"/>
              </a:rPr>
              <a:t>Kesan</a:t>
            </a:r>
            <a:endParaRPr lang="en-US" sz="2800" dirty="0">
              <a:ln>
                <a:solidFill>
                  <a:schemeClr val="tx1"/>
                </a:solidFill>
              </a:ln>
              <a:effectLst>
                <a:glow rad="101600">
                  <a:schemeClr val="tx1">
                    <a:alpha val="60000"/>
                  </a:schemeClr>
                </a:glow>
              </a:effectLst>
              <a:latin typeface="Arial Black" pitchFamily="34" charset="0"/>
            </a:endParaRPr>
          </a:p>
        </p:txBody>
      </p:sp>
      <p:sp>
        <p:nvSpPr>
          <p:cNvPr id="6" name="Rectangle 5"/>
          <p:cNvSpPr/>
          <p:nvPr/>
        </p:nvSpPr>
        <p:spPr>
          <a:xfrm>
            <a:off x="622465" y="4339348"/>
            <a:ext cx="5638800" cy="10668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Kemurungan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4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melampau</a:t>
            </a:r>
            <a:endParaRPr lang="en-US" sz="36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1143000" y="5581309"/>
            <a:ext cx="5354782" cy="92825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Membawa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bunuh</a:t>
            </a:r>
            <a:r>
              <a:rPr lang="en-US"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endParaRPr lang="en-US" sz="36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5-Point Star 7"/>
          <p:cNvSpPr/>
          <p:nvPr/>
        </p:nvSpPr>
        <p:spPr>
          <a:xfrm>
            <a:off x="165265" y="4606048"/>
            <a:ext cx="457200" cy="533400"/>
          </a:xfrm>
          <a:prstGeom prst="star5">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MY"/>
          </a:p>
        </p:txBody>
      </p:sp>
      <p:sp>
        <p:nvSpPr>
          <p:cNvPr id="9" name="5-Point Star 8"/>
          <p:cNvSpPr/>
          <p:nvPr/>
        </p:nvSpPr>
        <p:spPr>
          <a:xfrm>
            <a:off x="685800" y="5778736"/>
            <a:ext cx="457200" cy="533400"/>
          </a:xfrm>
          <a:prstGeom prst="star5">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MY"/>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67000"/>
                    </a14:imgEffect>
                  </a14:imgLayer>
                </a14:imgProps>
              </a:ext>
              <a:ext uri="{28A0092B-C50C-407E-A947-70E740481C1C}">
                <a14:useLocalDpi xmlns:a14="http://schemas.microsoft.com/office/drawing/2010/main" val="0"/>
              </a:ext>
            </a:extLst>
          </a:blip>
          <a:srcRect l="18182" t="926" r="4546" b="9601"/>
          <a:stretch/>
        </p:blipFill>
        <p:spPr>
          <a:xfrm>
            <a:off x="6532418" y="4362109"/>
            <a:ext cx="2438400" cy="2438400"/>
          </a:xfrm>
          <a:prstGeom prst="ellipse">
            <a:avLst/>
          </a:prstGeom>
          <a:ln>
            <a:noFill/>
          </a:ln>
          <a:effectLst>
            <a:softEdge rad="112500"/>
          </a:effectLst>
        </p:spPr>
      </p:pic>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 name="Right Arrow 4"/>
          <p:cNvSpPr/>
          <p:nvPr/>
        </p:nvSpPr>
        <p:spPr>
          <a:xfrm>
            <a:off x="304800" y="304799"/>
            <a:ext cx="8610600" cy="1143495"/>
          </a:xfrm>
          <a:prstGeom prst="rightArrow">
            <a:avLst>
              <a:gd name="adj1" fmla="val 74754"/>
              <a:gd name="adj2" fmla="val 407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Peningkatan kes bunuh diri di negara kita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Teardrop 9"/>
          <p:cNvSpPr/>
          <p:nvPr/>
        </p:nvSpPr>
        <p:spPr>
          <a:xfrm>
            <a:off x="3428999" y="1524000"/>
            <a:ext cx="5321135" cy="1219200"/>
          </a:xfrm>
          <a:prstGeom prst="teardrop">
            <a:avLst/>
          </a:prstGeom>
          <a:ln>
            <a:solidFill>
              <a:schemeClr val="tx1"/>
            </a:solidFill>
          </a:ln>
          <a:effectLst>
            <a:glow rad="101600">
              <a:srgbClr val="00B050">
                <a:alpha val="60000"/>
              </a:srgb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2400" b="1" dirty="0" smtClean="0">
                <a:solidFill>
                  <a:schemeClr val="tx1"/>
                </a:solidFill>
                <a:latin typeface="Arial Black" pitchFamily="34" charset="0"/>
              </a:rPr>
              <a:t>Sebanyak 336 kes sehingga Mac </a:t>
            </a:r>
            <a:r>
              <a:rPr lang="de-DE" sz="2400" b="1" dirty="0">
                <a:solidFill>
                  <a:schemeClr val="tx1"/>
                </a:solidFill>
                <a:latin typeface="Arial Black" pitchFamily="34" charset="0"/>
              </a:rPr>
              <a:t>2021</a:t>
            </a:r>
            <a:endParaRPr lang="en-US" sz="2400" b="1" dirty="0">
              <a:solidFill>
                <a:schemeClr val="tx1"/>
              </a:solidFill>
              <a:latin typeface="Arial Black" pitchFamily="34" charset="0"/>
            </a:endParaRPr>
          </a:p>
        </p:txBody>
      </p:sp>
      <p:sp>
        <p:nvSpPr>
          <p:cNvPr id="11" name="Right Arrow 10"/>
          <p:cNvSpPr/>
          <p:nvPr/>
        </p:nvSpPr>
        <p:spPr>
          <a:xfrm>
            <a:off x="401780" y="3733800"/>
            <a:ext cx="8150431" cy="1134095"/>
          </a:xfrm>
          <a:prstGeom prst="rightArrow">
            <a:avLst>
              <a:gd name="adj1" fmla="val 74754"/>
              <a:gd name="adj2" fmla="val 407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sv-SE"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Statistik </a:t>
            </a: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dikeluarkan oleh PDRM</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2" name="Teardrop 11"/>
          <p:cNvSpPr/>
          <p:nvPr/>
        </p:nvSpPr>
        <p:spPr>
          <a:xfrm>
            <a:off x="424541" y="4867895"/>
            <a:ext cx="8490859" cy="1143002"/>
          </a:xfrm>
          <a:prstGeom prst="teardrop">
            <a:avLst>
              <a:gd name="adj" fmla="val 94618"/>
            </a:avLst>
          </a:prstGeom>
          <a:ln>
            <a:solidFill>
              <a:schemeClr val="tx1"/>
            </a:solidFill>
          </a:ln>
          <a:effectLst>
            <a:glow rad="101600">
              <a:srgbClr val="00B050">
                <a:alpha val="60000"/>
              </a:srgb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2000" b="1" dirty="0" smtClean="0">
                <a:solidFill>
                  <a:schemeClr val="tx1"/>
                </a:solidFill>
                <a:latin typeface="Arial Black" pitchFamily="34" charset="0"/>
              </a:rPr>
              <a:t>Purata </a:t>
            </a:r>
            <a:r>
              <a:rPr lang="de-DE" sz="2000" b="1" dirty="0">
                <a:solidFill>
                  <a:schemeClr val="tx1"/>
                </a:solidFill>
                <a:latin typeface="Arial Black" pitchFamily="34" charset="0"/>
              </a:rPr>
              <a:t>dua kes bunuh diri setiap hari </a:t>
            </a:r>
            <a:r>
              <a:rPr lang="de-DE" sz="2000" b="1" dirty="0" smtClean="0">
                <a:solidFill>
                  <a:schemeClr val="tx1"/>
                </a:solidFill>
                <a:latin typeface="Arial Black" pitchFamily="34" charset="0"/>
              </a:rPr>
              <a:t>bagi </a:t>
            </a:r>
            <a:r>
              <a:rPr lang="de-DE" sz="2000" b="1" dirty="0">
                <a:solidFill>
                  <a:schemeClr val="tx1"/>
                </a:solidFill>
                <a:latin typeface="Arial Black" pitchFamily="34" charset="0"/>
              </a:rPr>
              <a:t>tempoh 2019 hingga Mei 2021</a:t>
            </a:r>
            <a:endParaRPr lang="en-US" sz="2000" b="1" dirty="0">
              <a:solidFill>
                <a:schemeClr val="tx1"/>
              </a:solidFill>
              <a:latin typeface="Arial Black" pitchFamily="34" charset="0"/>
            </a:endParaRPr>
          </a:p>
        </p:txBody>
      </p:sp>
    </p:spTree>
    <p:extLst>
      <p:ext uri="{BB962C8B-B14F-4D97-AF65-F5344CB8AC3E}">
        <p14:creationId xmlns:p14="http://schemas.microsoft.com/office/powerpoint/2010/main" val="2304931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1000" r="-1000"/>
          </a:stretch>
        </a:blipFill>
        <a:effectLst/>
      </p:bgPr>
    </p:bg>
    <p:spTree>
      <p:nvGrpSpPr>
        <p:cNvPr id="1" name=""/>
        <p:cNvGrpSpPr/>
        <p:nvPr/>
      </p:nvGrpSpPr>
      <p:grpSpPr>
        <a:xfrm>
          <a:off x="0" y="0"/>
          <a:ext cx="0" cy="0"/>
          <a:chOff x="0" y="0"/>
          <a:chExt cx="0" cy="0"/>
        </a:xfrm>
      </p:grpSpPr>
      <p:sp>
        <p:nvSpPr>
          <p:cNvPr id="3" name="Rectangle 2"/>
          <p:cNvSpPr/>
          <p:nvPr/>
        </p:nvSpPr>
        <p:spPr>
          <a:xfrm>
            <a:off x="0" y="284202"/>
            <a:ext cx="9144000" cy="492443"/>
          </a:xfrm>
          <a:prstGeom prst="rect">
            <a:avLst/>
          </a:prstGeom>
        </p:spPr>
        <p:txBody>
          <a:bodyPr wrap="square">
            <a:spAutoFit/>
          </a:bodyPr>
          <a:lstStyle/>
          <a:p>
            <a:pPr algn="ctr" fontAlgn="auto">
              <a:spcBef>
                <a:spcPts val="0"/>
              </a:spcBef>
              <a:spcAft>
                <a:spcPts val="0"/>
              </a:spcAft>
              <a:defRPr/>
            </a:pPr>
            <a:r>
              <a:rPr lang="fi-FI"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STRESS </a:t>
            </a:r>
            <a:r>
              <a:rPr lang="fi-FI"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 satu keadaan gangguan emosi</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317669" y="1226127"/>
            <a:ext cx="5650180" cy="2583873"/>
          </a:xfrm>
          <a:prstGeom prst="rect">
            <a:avLst/>
          </a:prstGeom>
          <a:solidFill>
            <a:schemeClr val="bg1">
              <a:lumMod val="8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Arial Black" pitchFamily="34" charset="0"/>
              </a:rPr>
              <a:t>Keinginan</a:t>
            </a:r>
            <a:r>
              <a:rPr lang="en-US" sz="2400" b="1" dirty="0" smtClean="0">
                <a:solidFill>
                  <a:schemeClr val="tx1"/>
                </a:solidFill>
                <a:latin typeface="Arial Black" pitchFamily="34" charset="0"/>
              </a:rPr>
              <a:t> </a:t>
            </a:r>
            <a:r>
              <a:rPr lang="en-US" sz="2400" b="1" dirty="0" err="1">
                <a:solidFill>
                  <a:schemeClr val="tx1"/>
                </a:solidFill>
                <a:latin typeface="Arial Black" pitchFamily="34" charset="0"/>
              </a:rPr>
              <a:t>melakukan</a:t>
            </a:r>
            <a:r>
              <a:rPr lang="en-US" sz="2400" b="1" dirty="0">
                <a:solidFill>
                  <a:schemeClr val="tx1"/>
                </a:solidFill>
                <a:latin typeface="Arial Black" pitchFamily="34" charset="0"/>
              </a:rPr>
              <a:t> yang </a:t>
            </a:r>
            <a:r>
              <a:rPr lang="en-US" sz="2400" b="1" dirty="0" err="1">
                <a:solidFill>
                  <a:schemeClr val="tx1"/>
                </a:solidFill>
                <a:latin typeface="Arial Black" pitchFamily="34" charset="0"/>
              </a:rPr>
              <a:t>terbaik</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tiada</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keyakinan</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diri</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putus</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asa</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kurang</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ilmu</a:t>
            </a:r>
            <a:r>
              <a:rPr lang="en-US" sz="2400" b="1" dirty="0">
                <a:solidFill>
                  <a:schemeClr val="tx1"/>
                </a:solidFill>
                <a:latin typeface="Arial Black" pitchFamily="34" charset="0"/>
              </a:rPr>
              <a:t> agama </a:t>
            </a:r>
            <a:r>
              <a:rPr lang="en-US" sz="2400" b="1" dirty="0" err="1">
                <a:solidFill>
                  <a:schemeClr val="tx1"/>
                </a:solidFill>
                <a:latin typeface="Arial Black" pitchFamily="34" charset="0"/>
              </a:rPr>
              <a:t>dan</a:t>
            </a:r>
            <a:r>
              <a:rPr lang="en-US" sz="2400" b="1" dirty="0">
                <a:solidFill>
                  <a:schemeClr val="tx1"/>
                </a:solidFill>
                <a:latin typeface="Arial Black" pitchFamily="34" charset="0"/>
              </a:rPr>
              <a:t> lain-lain</a:t>
            </a:r>
            <a:endParaRPr lang="en-US" b="1" dirty="0" smtClean="0">
              <a:solidFill>
                <a:schemeClr val="tx1"/>
              </a:solidFill>
              <a:latin typeface="Arial Black" pitchFamily="34" charset="0"/>
            </a:endParaRPr>
          </a:p>
        </p:txBody>
      </p:sp>
      <p:sp>
        <p:nvSpPr>
          <p:cNvPr id="5" name="Right Arrow 4"/>
          <p:cNvSpPr/>
          <p:nvPr/>
        </p:nvSpPr>
        <p:spPr>
          <a:xfrm>
            <a:off x="193469" y="1226127"/>
            <a:ext cx="3124200" cy="1143495"/>
          </a:xfrm>
          <a:prstGeom prst="rightArrow">
            <a:avLst>
              <a:gd name="adj1" fmla="val 74754"/>
              <a:gd name="adj2" fmla="val 407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a:solidFill>
                    <a:schemeClr val="tx1"/>
                  </a:solidFill>
                </a:ln>
                <a:effectLst>
                  <a:glow rad="101600">
                    <a:schemeClr val="tx1">
                      <a:alpha val="60000"/>
                    </a:schemeClr>
                  </a:glow>
                </a:effectLst>
                <a:latin typeface="Arial Black" pitchFamily="34" charset="0"/>
              </a:rPr>
              <a:t>Faktor</a:t>
            </a:r>
            <a:r>
              <a:rPr lang="en-US" sz="2800" dirty="0">
                <a:ln>
                  <a:solidFill>
                    <a:schemeClr val="tx1"/>
                  </a:solidFill>
                </a:ln>
                <a:effectLst>
                  <a:glow rad="101600">
                    <a:schemeClr val="tx1">
                      <a:alpha val="60000"/>
                    </a:schemeClr>
                  </a:glow>
                </a:effectLst>
                <a:latin typeface="Arial Black" pitchFamily="34" charset="0"/>
              </a:rPr>
              <a:t> </a:t>
            </a:r>
            <a:r>
              <a:rPr lang="en-US" sz="2800" dirty="0" err="1">
                <a:ln>
                  <a:solidFill>
                    <a:schemeClr val="tx1"/>
                  </a:solidFill>
                </a:ln>
                <a:effectLst>
                  <a:glow rad="101600">
                    <a:schemeClr val="tx1">
                      <a:alpha val="60000"/>
                    </a:schemeClr>
                  </a:glow>
                </a:effectLst>
                <a:latin typeface="Arial Black" pitchFamily="34" charset="0"/>
              </a:rPr>
              <a:t>dalaman</a:t>
            </a:r>
            <a:endParaRPr lang="en-US" sz="2800" dirty="0">
              <a:ln>
                <a:solidFill>
                  <a:schemeClr val="tx1"/>
                </a:solidFill>
              </a:ln>
              <a:effectLst>
                <a:glow rad="101600">
                  <a:schemeClr val="tx1">
                    <a:alpha val="60000"/>
                  </a:schemeClr>
                </a:glow>
              </a:effectLst>
              <a:latin typeface="Arial Black"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475" y="2210295"/>
            <a:ext cx="3131781" cy="3035629"/>
          </a:xfrm>
          <a:prstGeom prst="ellipse">
            <a:avLst/>
          </a:prstGeom>
          <a:blipFill>
            <a:blip r:embed="rId4"/>
            <a:stretch>
              <a:fillRect l="-10000" t="-6000" r="-12000" b="-9000"/>
            </a:stretch>
          </a:blipFill>
          <a:ln>
            <a:noFill/>
          </a:ln>
          <a:effectLst>
            <a:softEdge rad="112500"/>
          </a:effectLst>
        </p:spPr>
      </p:pic>
      <p:sp>
        <p:nvSpPr>
          <p:cNvPr id="10" name="Rectangle 9"/>
          <p:cNvSpPr/>
          <p:nvPr/>
        </p:nvSpPr>
        <p:spPr>
          <a:xfrm>
            <a:off x="3252849" y="3950524"/>
            <a:ext cx="5715000" cy="2590800"/>
          </a:xfrm>
          <a:prstGeom prst="rect">
            <a:avLst/>
          </a:prstGeom>
          <a:solidFill>
            <a:schemeClr val="bg1">
              <a:lumMod val="85000"/>
              <a:alpha val="5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Arial Black" pitchFamily="34" charset="0"/>
              </a:rPr>
              <a:t>Seringkali</a:t>
            </a:r>
            <a:r>
              <a:rPr lang="en-US" sz="2400" b="1" dirty="0" smtClean="0">
                <a:solidFill>
                  <a:schemeClr val="tx1"/>
                </a:solidFill>
                <a:latin typeface="Arial Black" pitchFamily="34" charset="0"/>
              </a:rPr>
              <a:t> </a:t>
            </a:r>
            <a:r>
              <a:rPr lang="en-US" sz="2400" b="1" dirty="0" err="1">
                <a:solidFill>
                  <a:schemeClr val="tx1"/>
                </a:solidFill>
                <a:latin typeface="Arial Black" pitchFamily="34" charset="0"/>
              </a:rPr>
              <a:t>dikaitkan</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dengan</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tempat</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bekerja</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konflik</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pasangan</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hidup</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konflik</a:t>
            </a:r>
            <a:r>
              <a:rPr lang="en-US" sz="2400" b="1" dirty="0">
                <a:solidFill>
                  <a:schemeClr val="tx1"/>
                </a:solidFill>
                <a:latin typeface="Arial Black" pitchFamily="34" charset="0"/>
              </a:rPr>
              <a:t> </a:t>
            </a:r>
            <a:r>
              <a:rPr lang="en-US" sz="2400" b="1" dirty="0" err="1" smtClean="0">
                <a:solidFill>
                  <a:schemeClr val="tx1"/>
                </a:solidFill>
                <a:latin typeface="Arial Black" pitchFamily="34" charset="0"/>
              </a:rPr>
              <a:t>keluarga</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pengaruh</a:t>
            </a:r>
            <a:r>
              <a:rPr lang="en-US" sz="2400" b="1" dirty="0" smtClean="0">
                <a:solidFill>
                  <a:schemeClr val="tx1"/>
                </a:solidFill>
                <a:latin typeface="Arial Black" pitchFamily="34" charset="0"/>
              </a:rPr>
              <a:t> </a:t>
            </a:r>
            <a:r>
              <a:rPr lang="en-US" sz="2400" b="1" dirty="0" err="1">
                <a:solidFill>
                  <a:schemeClr val="tx1"/>
                </a:solidFill>
                <a:latin typeface="Arial Black" pitchFamily="34" charset="0"/>
              </a:rPr>
              <a:t>dan</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masalah</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dengan</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rakan</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atau</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jiran</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dan</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persekitaran</a:t>
            </a:r>
            <a:r>
              <a:rPr lang="en-US" sz="2400" b="1" dirty="0">
                <a:solidFill>
                  <a:schemeClr val="tx1"/>
                </a:solidFill>
                <a:latin typeface="Arial Black" pitchFamily="34" charset="0"/>
              </a:rPr>
              <a:t> yang </a:t>
            </a:r>
            <a:r>
              <a:rPr lang="en-US" sz="2400" b="1" dirty="0" err="1">
                <a:solidFill>
                  <a:schemeClr val="tx1"/>
                </a:solidFill>
                <a:latin typeface="Arial Black" pitchFamily="34" charset="0"/>
              </a:rPr>
              <a:t>buruk</a:t>
            </a:r>
            <a:endParaRPr lang="en-US" b="1" dirty="0" smtClean="0">
              <a:solidFill>
                <a:schemeClr val="tx1"/>
              </a:solidFill>
              <a:latin typeface="Arial Black" pitchFamily="34" charset="0"/>
            </a:endParaRPr>
          </a:p>
        </p:txBody>
      </p:sp>
      <p:sp>
        <p:nvSpPr>
          <p:cNvPr id="11" name="Right Arrow 10"/>
          <p:cNvSpPr/>
          <p:nvPr/>
        </p:nvSpPr>
        <p:spPr>
          <a:xfrm>
            <a:off x="310738" y="5181600"/>
            <a:ext cx="2889662" cy="1143495"/>
          </a:xfrm>
          <a:prstGeom prst="rightArrow">
            <a:avLst>
              <a:gd name="adj1" fmla="val 74754"/>
              <a:gd name="adj2" fmla="val 407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a:solidFill>
                    <a:schemeClr val="tx1"/>
                  </a:solidFill>
                </a:ln>
                <a:effectLst>
                  <a:glow rad="101600">
                    <a:schemeClr val="tx1">
                      <a:alpha val="60000"/>
                    </a:schemeClr>
                  </a:glow>
                </a:effectLst>
                <a:latin typeface="Arial Black" pitchFamily="34" charset="0"/>
              </a:rPr>
              <a:t>Faktor</a:t>
            </a:r>
            <a:r>
              <a:rPr lang="en-US" sz="2800" dirty="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luaran</a:t>
            </a:r>
            <a:endParaRPr lang="en-US" sz="2800" dirty="0">
              <a:ln>
                <a:solidFill>
                  <a:schemeClr val="tx1"/>
                </a:solidFill>
              </a:ln>
              <a:effectLst>
                <a:glow rad="101600">
                  <a:schemeClr val="tx1">
                    <a:alpha val="60000"/>
                  </a:schemeClr>
                </a:glow>
              </a:effectLst>
              <a:latin typeface="Arial Black" pitchFamily="34" charset="0"/>
            </a:endParaRPr>
          </a:p>
        </p:txBody>
      </p:sp>
    </p:spTree>
    <p:extLst>
      <p:ext uri="{BB962C8B-B14F-4D97-AF65-F5344CB8AC3E}">
        <p14:creationId xmlns:p14="http://schemas.microsoft.com/office/powerpoint/2010/main" val="500235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l="-1000" r="-1000"/>
          </a:stretch>
        </a:blipFill>
        <a:effectLst/>
      </p:bgPr>
    </p:bg>
    <p:spTree>
      <p:nvGrpSpPr>
        <p:cNvPr id="1" name=""/>
        <p:cNvGrpSpPr/>
        <p:nvPr/>
      </p:nvGrpSpPr>
      <p:grpSpPr>
        <a:xfrm>
          <a:off x="0" y="0"/>
          <a:ext cx="0" cy="0"/>
          <a:chOff x="0" y="0"/>
          <a:chExt cx="0" cy="0"/>
        </a:xfrm>
      </p:grpSpPr>
      <p:sp>
        <p:nvSpPr>
          <p:cNvPr id="3" name="Rectangle 2"/>
          <p:cNvSpPr/>
          <p:nvPr/>
        </p:nvSpPr>
        <p:spPr>
          <a:xfrm>
            <a:off x="0" y="284202"/>
            <a:ext cx="9144000" cy="492443"/>
          </a:xfrm>
          <a:prstGeom prst="rect">
            <a:avLst/>
          </a:prstGeom>
        </p:spPr>
        <p:txBody>
          <a:bodyPr wrap="square">
            <a:spAutoFit/>
          </a:bodyPr>
          <a:lstStyle/>
          <a:p>
            <a:pPr algn="ctr" fontAlgn="auto">
              <a:spcBef>
                <a:spcPts val="0"/>
              </a:spcBef>
              <a:spcAft>
                <a:spcPts val="0"/>
              </a:spcAft>
              <a:defRPr/>
            </a:pPr>
            <a:r>
              <a:rPr lang="fi-FI"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STRESS </a:t>
            </a:r>
            <a:r>
              <a:rPr lang="fi-FI"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 satu keadaan gangguan emosi</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ight Arrow 4"/>
          <p:cNvSpPr/>
          <p:nvPr/>
        </p:nvSpPr>
        <p:spPr>
          <a:xfrm>
            <a:off x="384464" y="2133600"/>
            <a:ext cx="3124200" cy="1143495"/>
          </a:xfrm>
          <a:prstGeom prst="rightArrow">
            <a:avLst>
              <a:gd name="adj1" fmla="val 74754"/>
              <a:gd name="adj2" fmla="val 407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a:solidFill>
                    <a:schemeClr val="tx1"/>
                  </a:solidFill>
                </a:ln>
                <a:effectLst>
                  <a:glow rad="101600">
                    <a:schemeClr val="tx1">
                      <a:alpha val="60000"/>
                    </a:schemeClr>
                  </a:glow>
                </a:effectLst>
                <a:latin typeface="Arial Black" pitchFamily="34" charset="0"/>
              </a:rPr>
              <a:t>Faktor</a:t>
            </a:r>
            <a:r>
              <a:rPr lang="en-US" sz="2800" dirty="0">
                <a:ln>
                  <a:solidFill>
                    <a:schemeClr val="tx1"/>
                  </a:solidFill>
                </a:ln>
                <a:effectLst>
                  <a:glow rad="101600">
                    <a:schemeClr val="tx1">
                      <a:alpha val="60000"/>
                    </a:schemeClr>
                  </a:glow>
                </a:effectLst>
                <a:latin typeface="Arial Black" pitchFamily="34" charset="0"/>
              </a:rPr>
              <a:t> </a:t>
            </a:r>
            <a:endParaRPr lang="en-US" sz="2800" dirty="0" smtClean="0">
              <a:ln>
                <a:solidFill>
                  <a:schemeClr val="tx1"/>
                </a:solidFill>
              </a:ln>
              <a:effectLst>
                <a:glow rad="101600">
                  <a:schemeClr val="tx1">
                    <a:alpha val="60000"/>
                  </a:schemeClr>
                </a:glow>
              </a:effectLst>
              <a:latin typeface="Arial Black" pitchFamily="34" charset="0"/>
            </a:endParaRPr>
          </a:p>
          <a:p>
            <a:pPr algn="ctr"/>
            <a:r>
              <a:rPr lang="en-US" sz="2800" dirty="0" smtClean="0">
                <a:ln>
                  <a:solidFill>
                    <a:schemeClr val="tx1"/>
                  </a:solidFill>
                </a:ln>
                <a:effectLst>
                  <a:glow rad="101600">
                    <a:schemeClr val="tx1">
                      <a:alpha val="60000"/>
                    </a:schemeClr>
                  </a:glow>
                </a:effectLst>
                <a:latin typeface="Arial Black" pitchFamily="34" charset="0"/>
              </a:rPr>
              <a:t>lain</a:t>
            </a:r>
            <a:endParaRPr lang="en-US" sz="2800" dirty="0">
              <a:ln>
                <a:solidFill>
                  <a:schemeClr val="tx1"/>
                </a:solidFill>
              </a:ln>
              <a:effectLst>
                <a:glow rad="101600">
                  <a:schemeClr val="tx1">
                    <a:alpha val="60000"/>
                  </a:schemeClr>
                </a:glow>
              </a:effectLst>
              <a:latin typeface="Arial Black"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183" y="3277095"/>
            <a:ext cx="3131781" cy="3035629"/>
          </a:xfrm>
          <a:prstGeom prst="ellipse">
            <a:avLst/>
          </a:prstGeom>
          <a:ln>
            <a:noFill/>
          </a:ln>
          <a:effectLst>
            <a:softEdge rad="112500"/>
          </a:effectLst>
        </p:spPr>
      </p:pic>
      <p:sp>
        <p:nvSpPr>
          <p:cNvPr id="6" name="Rectangle 5"/>
          <p:cNvSpPr/>
          <p:nvPr/>
        </p:nvSpPr>
        <p:spPr>
          <a:xfrm>
            <a:off x="3514602" y="1981695"/>
            <a:ext cx="5518394" cy="2590800"/>
          </a:xfrm>
          <a:prstGeom prst="rect">
            <a:avLst/>
          </a:prstGeom>
          <a:solidFill>
            <a:schemeClr val="bg1">
              <a:lumMod val="85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Arial Black" pitchFamily="34" charset="0"/>
              </a:rPr>
              <a:t>Kegawatan</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ekonomi</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kehilangan</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punca</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pendapatan</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musibah</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jatuh</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sakit</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kehilangan</a:t>
            </a:r>
            <a:r>
              <a:rPr lang="en-US" sz="2400" b="1" dirty="0">
                <a:solidFill>
                  <a:schemeClr val="tx1"/>
                </a:solidFill>
                <a:latin typeface="Arial Black" pitchFamily="34" charset="0"/>
              </a:rPr>
              <a:t> orang </a:t>
            </a:r>
            <a:r>
              <a:rPr lang="en-US" sz="2400" b="1" dirty="0" err="1">
                <a:solidFill>
                  <a:schemeClr val="tx1"/>
                </a:solidFill>
                <a:latin typeface="Arial Black" pitchFamily="34" charset="0"/>
              </a:rPr>
              <a:t>atau</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benda</a:t>
            </a:r>
            <a:r>
              <a:rPr lang="en-US" sz="2400" b="1" dirty="0">
                <a:solidFill>
                  <a:schemeClr val="tx1"/>
                </a:solidFill>
                <a:latin typeface="Arial Black" pitchFamily="34" charset="0"/>
              </a:rPr>
              <a:t> yang </a:t>
            </a:r>
            <a:r>
              <a:rPr lang="en-US" sz="2400" b="1" dirty="0" err="1">
                <a:solidFill>
                  <a:schemeClr val="tx1"/>
                </a:solidFill>
                <a:latin typeface="Arial Black" pitchFamily="34" charset="0"/>
              </a:rPr>
              <a:t>disayangi</a:t>
            </a:r>
            <a:endParaRPr lang="en-US" sz="2400" b="1" dirty="0">
              <a:solidFill>
                <a:schemeClr val="tx1"/>
              </a:solidFill>
              <a:latin typeface="Arial Black" pitchFamily="34" charset="0"/>
            </a:endParaRPr>
          </a:p>
        </p:txBody>
      </p:sp>
    </p:spTree>
    <p:extLst>
      <p:ext uri="{BB962C8B-B14F-4D97-AF65-F5344CB8AC3E}">
        <p14:creationId xmlns:p14="http://schemas.microsoft.com/office/powerpoint/2010/main" val="331699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9000" t="-25000" r="-14000" b="-8000"/>
          </a:stretch>
        </a:blipFill>
        <a:effectLst/>
      </p:bgPr>
    </p:bg>
    <p:spTree>
      <p:nvGrpSpPr>
        <p:cNvPr id="1" name=""/>
        <p:cNvGrpSpPr/>
        <p:nvPr/>
      </p:nvGrpSpPr>
      <p:grpSpPr>
        <a:xfrm>
          <a:off x="0" y="0"/>
          <a:ext cx="0" cy="0"/>
          <a:chOff x="0" y="0"/>
          <a:chExt cx="0" cy="0"/>
        </a:xfrm>
      </p:grpSpPr>
      <p:sp>
        <p:nvSpPr>
          <p:cNvPr id="3" name="Rectangle 2"/>
          <p:cNvSpPr/>
          <p:nvPr/>
        </p:nvSpPr>
        <p:spPr>
          <a:xfrm>
            <a:off x="0" y="304800"/>
            <a:ext cx="5908651" cy="769441"/>
          </a:xfrm>
          <a:prstGeom prst="rect">
            <a:avLst/>
          </a:prstGeom>
        </p:spPr>
        <p:txBody>
          <a:bodyPr wrap="square">
            <a:spAutoFit/>
          </a:bodyPr>
          <a:lstStyle/>
          <a:p>
            <a:pPr algn="ctr" fontAlgn="auto">
              <a:spcBef>
                <a:spcPts val="0"/>
              </a:spcBef>
              <a:spcAft>
                <a:spcPts val="0"/>
              </a:spcAft>
              <a:defRPr/>
            </a:pPr>
            <a:r>
              <a:rPr lang="fi-FI" sz="4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Punca STRESS</a:t>
            </a:r>
            <a:endParaRPr lang="en-US" sz="4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233054" y="1803234"/>
            <a:ext cx="7072746" cy="3618417"/>
          </a:xfrm>
          <a:prstGeom prst="rect">
            <a:avLst/>
          </a:prstGeom>
          <a:solidFill>
            <a:schemeClr val="accent6">
              <a:alpha val="3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fi-FI" sz="4800" b="1" dirty="0" smtClean="0">
                <a:effectLst>
                  <a:glow rad="101600">
                    <a:schemeClr val="tx1">
                      <a:alpha val="60000"/>
                    </a:schemeClr>
                  </a:glow>
                  <a:outerShdw blurRad="38100" dist="38100" dir="2700000" algn="tl">
                    <a:srgbClr val="000000">
                      <a:alpha val="43137"/>
                    </a:srgbClr>
                  </a:outerShdw>
                </a:effectLst>
                <a:latin typeface="Arial Black" pitchFamily="34" charset="0"/>
              </a:rPr>
              <a:t>Kecelaruan </a:t>
            </a:r>
            <a:r>
              <a:rPr lang="fi-FI" sz="4800" b="1" dirty="0">
                <a:effectLst>
                  <a:glow rad="101600">
                    <a:schemeClr val="tx1">
                      <a:alpha val="60000"/>
                    </a:schemeClr>
                  </a:glow>
                  <a:outerShdw blurRad="38100" dist="38100" dir="2700000" algn="tl">
                    <a:srgbClr val="000000">
                      <a:alpha val="43137"/>
                    </a:srgbClr>
                  </a:outerShdw>
                </a:effectLst>
                <a:latin typeface="Arial Black" pitchFamily="34" charset="0"/>
              </a:rPr>
              <a:t>dan kelemahan rohani atau hati manusia</a:t>
            </a:r>
            <a:endParaRPr lang="en-US" sz="4800" b="1" dirty="0" smtClean="0">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5-Point Star 6"/>
          <p:cNvSpPr/>
          <p:nvPr/>
        </p:nvSpPr>
        <p:spPr>
          <a:xfrm>
            <a:off x="621772" y="1319512"/>
            <a:ext cx="825335" cy="796048"/>
          </a:xfrm>
          <a:prstGeom prst="star5">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MY"/>
          </a:p>
        </p:txBody>
      </p:sp>
      <p:sp>
        <p:nvSpPr>
          <p:cNvPr id="2" name="Oval 1"/>
          <p:cNvSpPr/>
          <p:nvPr/>
        </p:nvSpPr>
        <p:spPr>
          <a:xfrm>
            <a:off x="249225" y="142119"/>
            <a:ext cx="5410200" cy="1066800"/>
          </a:xfrm>
          <a:prstGeom prst="ellipse">
            <a:avLst/>
          </a:prstGeom>
          <a:solidFill>
            <a:srgbClr val="00B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3464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2133600"/>
            <a:ext cx="2819400" cy="1255935"/>
          </a:xfrm>
          <a:prstGeom prst="rect">
            <a:avLst/>
          </a:prstGeom>
          <a:solidFill>
            <a:schemeClr val="accent2">
              <a:lumMod val="75000"/>
              <a:alpha val="7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latin typeface="Arial Black" pitchFamily="34" charset="0"/>
              </a:rPr>
              <a:t>Spiritual </a:t>
            </a:r>
            <a:r>
              <a:rPr lang="en-US" sz="3600" b="1" dirty="0">
                <a:solidFill>
                  <a:schemeClr val="bg1"/>
                </a:solidFill>
                <a:latin typeface="Arial Black" pitchFamily="34" charset="0"/>
              </a:rPr>
              <a:t>(</a:t>
            </a:r>
            <a:r>
              <a:rPr lang="en-US" sz="3600" b="1" dirty="0" err="1">
                <a:solidFill>
                  <a:schemeClr val="bg1"/>
                </a:solidFill>
                <a:latin typeface="Arial Black" pitchFamily="34" charset="0"/>
              </a:rPr>
              <a:t>rohani</a:t>
            </a:r>
            <a:r>
              <a:rPr lang="en-US" sz="3600" b="1" dirty="0" smtClean="0">
                <a:solidFill>
                  <a:schemeClr val="bg1"/>
                </a:solidFill>
                <a:latin typeface="Arial Black" pitchFamily="34" charset="0"/>
              </a:rPr>
              <a:t>)</a:t>
            </a:r>
            <a:endParaRPr lang="en-US" sz="3600" b="1" dirty="0">
              <a:solidFill>
                <a:schemeClr val="bg1"/>
              </a:solidFill>
              <a:latin typeface="Arial Black" pitchFamily="34" charset="0"/>
            </a:endParaRPr>
          </a:p>
        </p:txBody>
      </p:sp>
      <p:sp>
        <p:nvSpPr>
          <p:cNvPr id="5" name="Rectangle 4"/>
          <p:cNvSpPr/>
          <p:nvPr/>
        </p:nvSpPr>
        <p:spPr>
          <a:xfrm>
            <a:off x="5562600" y="2133600"/>
            <a:ext cx="2971800" cy="1255935"/>
          </a:xfrm>
          <a:prstGeom prst="rect">
            <a:avLst/>
          </a:prstGeom>
          <a:solidFill>
            <a:srgbClr val="7030A0">
              <a:alpha val="7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Black" pitchFamily="34" charset="0"/>
              </a:rPr>
              <a:t>F</a:t>
            </a:r>
            <a:r>
              <a:rPr lang="en-US" sz="3600" b="1" dirty="0" err="1" smtClean="0">
                <a:solidFill>
                  <a:schemeClr val="bg1"/>
                </a:solidFill>
                <a:latin typeface="Arial Black" pitchFamily="34" charset="0"/>
              </a:rPr>
              <a:t>izikal</a:t>
            </a:r>
            <a:r>
              <a:rPr lang="en-US" sz="3600" b="1" dirty="0" smtClean="0">
                <a:solidFill>
                  <a:schemeClr val="bg1"/>
                </a:solidFill>
                <a:latin typeface="Arial Black" pitchFamily="34" charset="0"/>
              </a:rPr>
              <a:t> </a:t>
            </a:r>
            <a:r>
              <a:rPr lang="en-US" sz="3600" b="1" dirty="0">
                <a:solidFill>
                  <a:schemeClr val="bg1"/>
                </a:solidFill>
                <a:latin typeface="Arial Black" pitchFamily="34" charset="0"/>
              </a:rPr>
              <a:t>(</a:t>
            </a:r>
            <a:r>
              <a:rPr lang="en-US" sz="3600" b="1" dirty="0" err="1">
                <a:solidFill>
                  <a:schemeClr val="bg1"/>
                </a:solidFill>
                <a:latin typeface="Arial Black" pitchFamily="34" charset="0"/>
              </a:rPr>
              <a:t>jasmani</a:t>
            </a:r>
            <a:r>
              <a:rPr lang="en-US" sz="3600" b="1" dirty="0">
                <a:solidFill>
                  <a:schemeClr val="bg1"/>
                </a:solidFill>
                <a:latin typeface="Arial Black" pitchFamily="34" charset="0"/>
              </a:rPr>
              <a:t>)</a:t>
            </a:r>
            <a:endParaRPr lang="en-US" sz="3600" b="1" dirty="0" smtClean="0">
              <a:solidFill>
                <a:schemeClr val="bg1"/>
              </a:solidFill>
              <a:latin typeface="Arial Black" pitchFamily="34" charset="0"/>
            </a:endParaRPr>
          </a:p>
        </p:txBody>
      </p:sp>
      <p:sp>
        <p:nvSpPr>
          <p:cNvPr id="6" name="Right Arrow 5"/>
          <p:cNvSpPr/>
          <p:nvPr/>
        </p:nvSpPr>
        <p:spPr>
          <a:xfrm rot="3323651">
            <a:off x="6045478" y="1046446"/>
            <a:ext cx="1244043" cy="1085769"/>
          </a:xfrm>
          <a:prstGeom prst="rightArrow">
            <a:avLst>
              <a:gd name="adj1" fmla="val 36075"/>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7756325">
            <a:off x="2057579" y="1065344"/>
            <a:ext cx="1257107" cy="1037004"/>
          </a:xfrm>
          <a:prstGeom prst="rightArrow">
            <a:avLst>
              <a:gd name="adj1" fmla="val 36974"/>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122708"/>
            <a:ext cx="914400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Dua</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unsur</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penciptaan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2" name="Oval 1"/>
          <p:cNvSpPr/>
          <p:nvPr/>
        </p:nvSpPr>
        <p:spPr>
          <a:xfrm>
            <a:off x="280059" y="3886200"/>
            <a:ext cx="8534400" cy="1371599"/>
          </a:xfrm>
          <a:prstGeom prst="ellipse">
            <a:avLst/>
          </a:prstGeom>
          <a:solidFill>
            <a:schemeClr val="accent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ms-MY"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Hati yang baik mempunyai unsur yang sangat halus,  yakin dengan ketentuan Allah</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endParaRPr>
          </a:p>
        </p:txBody>
      </p:sp>
      <p:sp>
        <p:nvSpPr>
          <p:cNvPr id="15" name="Oval 14"/>
          <p:cNvSpPr/>
          <p:nvPr/>
        </p:nvSpPr>
        <p:spPr>
          <a:xfrm>
            <a:off x="997525" y="5486399"/>
            <a:ext cx="7187541" cy="1219199"/>
          </a:xfrm>
          <a:prstGeom prst="ellipse">
            <a:avLst/>
          </a:prstGeom>
          <a:solidFill>
            <a:schemeClr val="accent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ms-MY"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Kelemahan </a:t>
            </a:r>
            <a:r>
              <a:rPr lang="ms-MY"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hati </a:t>
            </a:r>
            <a:r>
              <a:rPr lang="ms-MY"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menyebabkan </a:t>
            </a:r>
            <a:r>
              <a:rPr lang="ms-MY"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kehidupannya menjadi sempit</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endParaRPr>
          </a:p>
        </p:txBody>
      </p:sp>
      <p:cxnSp>
        <p:nvCxnSpPr>
          <p:cNvPr id="17" name="Elbow Connector 16"/>
          <p:cNvCxnSpPr/>
          <p:nvPr/>
        </p:nvCxnSpPr>
        <p:spPr>
          <a:xfrm>
            <a:off x="838200" y="3406478"/>
            <a:ext cx="762001" cy="632122"/>
          </a:xfrm>
          <a:prstGeom prst="bentConnector3">
            <a:avLst/>
          </a:prstGeom>
          <a:ln w="381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rot="16200000" flipH="1">
            <a:off x="-78121" y="4341478"/>
            <a:ext cx="2401667" cy="497780"/>
          </a:xfrm>
          <a:prstGeom prst="bentConnector3">
            <a:avLst>
              <a:gd name="adj1" fmla="val 50000"/>
            </a:avLst>
          </a:prstGeom>
          <a:ln w="381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671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264855"/>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333500" y="6172200"/>
            <a:ext cx="6629400" cy="584775"/>
          </a:xfrm>
          <a:prstGeom prst="rect">
            <a:avLst/>
          </a:prstGeom>
          <a:solidFill>
            <a:schemeClr val="tx1">
              <a:alpha val="52000"/>
            </a:schemeClr>
          </a:solidFill>
        </p:spPr>
        <p:txBody>
          <a:bodyPr wrap="square">
            <a:spAutoFit/>
          </a:bodyPr>
          <a:lstStyle/>
          <a:p>
            <a:pPr algn="ctr" fontAlgn="auto">
              <a:spcBef>
                <a:spcPts val="0"/>
              </a:spcBef>
              <a:spcAft>
                <a:spcPts val="0"/>
              </a:spcAft>
              <a:defRPr/>
            </a:pPr>
            <a:r>
              <a:rPr lang="en-US" sz="3200" b="1" i="1" dirty="0">
                <a:ln>
                  <a:solidFill>
                    <a:sysClr val="windowText" lastClr="000000"/>
                  </a:solidFill>
                </a:ln>
                <a:solidFill>
                  <a:schemeClr val="bg1"/>
                </a:solidFill>
                <a:latin typeface="Baskerville Old Face" pitchFamily="18" charset="0"/>
              </a:rPr>
              <a:t> (</a:t>
            </a:r>
            <a:r>
              <a:rPr lang="en-US" sz="3200" b="1" i="1" dirty="0" err="1">
                <a:ln>
                  <a:solidFill>
                    <a:sysClr val="windowText" lastClr="000000"/>
                  </a:solidFill>
                </a:ln>
                <a:solidFill>
                  <a:schemeClr val="bg1"/>
                </a:solidFill>
                <a:latin typeface="Baskerville Old Face" pitchFamily="18" charset="0"/>
              </a:rPr>
              <a:t>Hadis</a:t>
            </a:r>
            <a:r>
              <a:rPr lang="en-US" sz="3200" b="1" i="1" dirty="0">
                <a:ln>
                  <a:solidFill>
                    <a:sysClr val="windowText" lastClr="000000"/>
                  </a:solidFill>
                </a:ln>
                <a:solidFill>
                  <a:schemeClr val="bg1"/>
                </a:solidFill>
                <a:latin typeface="Baskerville Old Face" pitchFamily="18" charset="0"/>
              </a:rPr>
              <a:t> </a:t>
            </a:r>
            <a:r>
              <a:rPr lang="en-US" sz="3200" b="1" i="1" dirty="0" err="1">
                <a:ln>
                  <a:solidFill>
                    <a:sysClr val="windowText" lastClr="000000"/>
                  </a:solidFill>
                </a:ln>
                <a:solidFill>
                  <a:schemeClr val="bg1"/>
                </a:solidFill>
                <a:latin typeface="Baskerville Old Face" pitchFamily="18" charset="0"/>
              </a:rPr>
              <a:t>riwayat</a:t>
            </a:r>
            <a:r>
              <a:rPr lang="en-US" sz="3200" b="1" i="1" dirty="0">
                <a:ln>
                  <a:solidFill>
                    <a:sysClr val="windowText" lastClr="000000"/>
                  </a:solidFill>
                </a:ln>
                <a:solidFill>
                  <a:schemeClr val="bg1"/>
                </a:solidFill>
                <a:latin typeface="Baskerville Old Face" pitchFamily="18" charset="0"/>
              </a:rPr>
              <a:t> </a:t>
            </a:r>
            <a:r>
              <a:rPr lang="en-US" sz="3200" b="1" i="1" dirty="0" smtClean="0">
                <a:ln>
                  <a:solidFill>
                    <a:sysClr val="windowText" lastClr="000000"/>
                  </a:solidFill>
                </a:ln>
                <a:solidFill>
                  <a:schemeClr val="bg1"/>
                </a:solidFill>
                <a:latin typeface="Baskerville Old Face" pitchFamily="18" charset="0"/>
              </a:rPr>
              <a:t>al-</a:t>
            </a:r>
            <a:r>
              <a:rPr lang="en-US" sz="3200" b="1" i="1" dirty="0" err="1" smtClean="0">
                <a:ln>
                  <a:solidFill>
                    <a:sysClr val="windowText" lastClr="000000"/>
                  </a:solidFill>
                </a:ln>
                <a:solidFill>
                  <a:schemeClr val="bg1"/>
                </a:solidFill>
                <a:latin typeface="Baskerville Old Face" pitchFamily="18" charset="0"/>
              </a:rPr>
              <a:t>Bukhari</a:t>
            </a:r>
            <a:r>
              <a:rPr lang="en-US" sz="3200" b="1" i="1" dirty="0" smtClean="0">
                <a:ln>
                  <a:solidFill>
                    <a:sysClr val="windowText" lastClr="000000"/>
                  </a:solidFill>
                </a:ln>
                <a:solidFill>
                  <a:schemeClr val="bg1"/>
                </a:solidFill>
                <a:latin typeface="Baskerville Old Face" pitchFamily="18" charset="0"/>
              </a:rPr>
              <a:t> </a:t>
            </a:r>
            <a:r>
              <a:rPr lang="en-US" sz="3200" b="1" i="1" dirty="0" err="1">
                <a:ln>
                  <a:solidFill>
                    <a:sysClr val="windowText" lastClr="000000"/>
                  </a:solidFill>
                </a:ln>
                <a:solidFill>
                  <a:schemeClr val="bg1"/>
                </a:solidFill>
                <a:latin typeface="Baskerville Old Face" pitchFamily="18" charset="0"/>
              </a:rPr>
              <a:t>dan</a:t>
            </a:r>
            <a:r>
              <a:rPr lang="en-US" sz="3200" b="1" i="1" dirty="0">
                <a:ln>
                  <a:solidFill>
                    <a:sysClr val="windowText" lastClr="000000"/>
                  </a:solidFill>
                </a:ln>
                <a:solidFill>
                  <a:schemeClr val="bg1"/>
                </a:solidFill>
                <a:latin typeface="Baskerville Old Face" pitchFamily="18" charset="0"/>
              </a:rPr>
              <a:t> Muslim)</a:t>
            </a:r>
            <a:endParaRPr lang="en-US" sz="3200" b="1" i="1" dirty="0">
              <a:ln>
                <a:solidFill>
                  <a:sysClr val="windowText" lastClr="000000"/>
                </a:solidFill>
              </a:ln>
              <a:solidFill>
                <a:schemeClr val="bg1"/>
              </a:solidFill>
              <a:effectLst/>
              <a:latin typeface="Baskerville Old Face" pitchFamily="18" charset="0"/>
            </a:endParaRPr>
          </a:p>
        </p:txBody>
      </p:sp>
      <p:sp>
        <p:nvSpPr>
          <p:cNvPr id="5" name="Rectangle 4"/>
          <p:cNvSpPr/>
          <p:nvPr/>
        </p:nvSpPr>
        <p:spPr>
          <a:xfrm>
            <a:off x="228600" y="3949005"/>
            <a:ext cx="8839200" cy="1815882"/>
          </a:xfrm>
          <a:prstGeom prst="rect">
            <a:avLst/>
          </a:prstGeom>
          <a:gradFill flip="none" rotWithShape="1">
            <a:gsLst>
              <a:gs pos="91240">
                <a:srgbClr val="EEE5F6">
                  <a:alpha val="83000"/>
                </a:srgbClr>
              </a:gs>
              <a:gs pos="54000">
                <a:srgbClr val="5E9EFF">
                  <a:alpha val="62000"/>
                </a:srgbClr>
              </a:gs>
              <a:gs pos="39999">
                <a:srgbClr val="85C2FF">
                  <a:alpha val="71000"/>
                </a:srgbClr>
              </a:gs>
              <a:gs pos="70000">
                <a:srgbClr val="C4D6EB">
                  <a:alpha val="81000"/>
                </a:srgbClr>
              </a:gs>
              <a:gs pos="100000">
                <a:srgbClr val="FFEBFA">
                  <a:alpha val="60000"/>
                </a:srgbClr>
              </a:gs>
            </a:gsLst>
            <a:lin ang="5400000" scaled="0"/>
            <a:tileRect t="-100000" r="-100000"/>
          </a:gradFill>
        </p:spPr>
        <p:txBody>
          <a:bodyPr wrap="square">
            <a:spAutoFit/>
          </a:bodyPr>
          <a:lstStyle/>
          <a:p>
            <a:pPr algn="ctr"/>
            <a:r>
              <a:rPr lang="ms-MY" sz="2800" b="1" i="1" dirty="0"/>
              <a:t>Ertinya: “Ketahuilah, sesungguhnya di dalam tubuh itu ada segumpal daging. Jika daging tersebut baik, baiklah seluruh tubuh. Jika rosak, rosaklah seluruh tubuh. Ketahuilah, segumpal daging itu adalah kalbu (hati).” </a:t>
            </a:r>
            <a:endParaRPr lang="en-MY" sz="2800" b="1" dirty="0"/>
          </a:p>
        </p:txBody>
      </p:sp>
      <p:sp>
        <p:nvSpPr>
          <p:cNvPr id="6" name="Rectangle 5"/>
          <p:cNvSpPr/>
          <p:nvPr/>
        </p:nvSpPr>
        <p:spPr>
          <a:xfrm>
            <a:off x="0" y="1828800"/>
            <a:ext cx="9144000" cy="1446550"/>
          </a:xfrm>
          <a:prstGeom prst="rect">
            <a:avLst/>
          </a:prstGeom>
          <a:solidFill>
            <a:srgbClr val="990000">
              <a:alpha val="15000"/>
            </a:srgb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أَلا وَإِنَّ فِي الْجَسَدِ مُضْغَةً، إِذَا صَلَحَتْ صَلَحَ الْجَسَدُ كُلُّهُ،</a:t>
            </a:r>
          </a:p>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 وَإِذَا فَسَدَتْ فَسَدَ الْجَسَدُ كُلُّهُ، أَلا وَهِيَ الْقَلْبُ</a:t>
            </a:r>
          </a:p>
        </p:txBody>
      </p:sp>
    </p:spTree>
    <p:extLst>
      <p:ext uri="{BB962C8B-B14F-4D97-AF65-F5344CB8AC3E}">
        <p14:creationId xmlns:p14="http://schemas.microsoft.com/office/powerpoint/2010/main" val="2882012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52400"/>
            <a:ext cx="9144000" cy="954107"/>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Imam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Ghazali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karyanya</a:t>
            </a:r>
            <a:endPar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Ihya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Ulumuddin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menegaskan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609600" y="1676400"/>
            <a:ext cx="8077200" cy="4708981"/>
          </a:xfrm>
          <a:prstGeom prst="rect">
            <a:avLst/>
          </a:prstGeom>
          <a:solidFill>
            <a:srgbClr val="990000">
              <a:alpha val="15000"/>
            </a:srgbClr>
          </a:solidFill>
        </p:spPr>
        <p:txBody>
          <a:bodyPr wrap="square">
            <a:spAutoFit/>
          </a:bodyPr>
          <a:lstStyle/>
          <a:p>
            <a:pPr algn="ctr" rtl="1"/>
            <a:r>
              <a:rPr lang="sv-SE" sz="6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Semua </a:t>
            </a:r>
            <a:r>
              <a:rPr lang="sv-SE" sz="6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tindak tanduk manusia sama ada sedar atau tidak adalah bertunjangkan kepada jiwa dan hati</a:t>
            </a:r>
            <a:endParaRPr lang="ar-SA" sz="6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extLst>
      <p:ext uri="{BB962C8B-B14F-4D97-AF65-F5344CB8AC3E}">
        <p14:creationId xmlns:p14="http://schemas.microsoft.com/office/powerpoint/2010/main" val="3668506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84202"/>
            <a:ext cx="9144000" cy="523220"/>
          </a:xfrm>
          <a:prstGeom prst="rect">
            <a:avLst/>
          </a:prstGeom>
        </p:spPr>
        <p:txBody>
          <a:bodyPr wrap="square">
            <a:spAutoFit/>
          </a:bodyPr>
          <a:lstStyle/>
          <a:p>
            <a:pPr algn="ctr" fontAlgn="auto">
              <a:spcBef>
                <a:spcPts val="0"/>
              </a:spcBef>
              <a:spcAft>
                <a:spcPts val="0"/>
              </a:spcAft>
              <a:defRPr/>
            </a:pP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Langkah menghindarkan STRESS</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541317" y="1752601"/>
            <a:ext cx="8348353" cy="2209799"/>
          </a:xfrm>
          <a:prstGeom prst="rect">
            <a:avLst/>
          </a:prstGeom>
          <a:solidFill>
            <a:schemeClr val="accent5">
              <a:lumMod val="20000"/>
              <a:lumOff val="80000"/>
              <a:alpha val="7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Arial Black" pitchFamily="34" charset="0"/>
              </a:rPr>
              <a:t>Luahkan</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perasaan</a:t>
            </a:r>
            <a:r>
              <a:rPr lang="en-US" sz="2400" b="1" dirty="0">
                <a:solidFill>
                  <a:schemeClr val="tx1"/>
                </a:solidFill>
                <a:latin typeface="Arial Black" pitchFamily="34" charset="0"/>
              </a:rPr>
              <a:t> stress </a:t>
            </a:r>
            <a:r>
              <a:rPr lang="en-US" sz="2400" b="1" dirty="0" err="1">
                <a:solidFill>
                  <a:schemeClr val="tx1"/>
                </a:solidFill>
                <a:latin typeface="Arial Black" pitchFamily="34" charset="0"/>
              </a:rPr>
              <a:t>itu</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kepada</a:t>
            </a:r>
            <a:r>
              <a:rPr lang="en-US" sz="2400" b="1" dirty="0">
                <a:solidFill>
                  <a:schemeClr val="tx1"/>
                </a:solidFill>
                <a:latin typeface="Arial Black" pitchFamily="34" charset="0"/>
              </a:rPr>
              <a:t> orang yang </a:t>
            </a:r>
            <a:r>
              <a:rPr lang="en-US" sz="2400" b="1" dirty="0" err="1">
                <a:solidFill>
                  <a:schemeClr val="tx1"/>
                </a:solidFill>
                <a:latin typeface="Arial Black" pitchFamily="34" charset="0"/>
              </a:rPr>
              <a:t>boleh</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dipercayai</a:t>
            </a:r>
            <a:r>
              <a:rPr lang="en-US" sz="2400" b="1" dirty="0">
                <a:solidFill>
                  <a:schemeClr val="tx1"/>
                </a:solidFill>
                <a:latin typeface="Arial Black" pitchFamily="34" charset="0"/>
              </a:rPr>
              <a:t>  yang </a:t>
            </a:r>
            <a:r>
              <a:rPr lang="en-US" sz="2400" b="1" dirty="0" err="1">
                <a:solidFill>
                  <a:schemeClr val="tx1"/>
                </a:solidFill>
                <a:latin typeface="Arial Black" pitchFamily="34" charset="0"/>
              </a:rPr>
              <a:t>sedia</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menolong</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meringankan</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bebanan</a:t>
            </a:r>
            <a:r>
              <a:rPr lang="en-US" sz="2400" b="1" dirty="0">
                <a:solidFill>
                  <a:schemeClr val="tx1"/>
                </a:solidFill>
                <a:latin typeface="Arial Black" pitchFamily="34" charset="0"/>
              </a:rPr>
              <a:t> agar </a:t>
            </a:r>
            <a:r>
              <a:rPr lang="en-US" sz="2400" b="1" dirty="0" err="1">
                <a:solidFill>
                  <a:schemeClr val="tx1"/>
                </a:solidFill>
                <a:latin typeface="Arial Black" pitchFamily="34" charset="0"/>
              </a:rPr>
              <a:t>menjadi</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lebih</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ringan</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Sekiranya</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masalah</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tersebut</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agak</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serius</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berjumpa</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dengan</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kaunselor</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doktor</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atau</a:t>
            </a:r>
            <a:r>
              <a:rPr lang="en-US" sz="2400" b="1" dirty="0">
                <a:solidFill>
                  <a:schemeClr val="tx1"/>
                </a:solidFill>
                <a:latin typeface="Arial Black" pitchFamily="34" charset="0"/>
              </a:rPr>
              <a:t> </a:t>
            </a:r>
            <a:r>
              <a:rPr lang="en-US" sz="2400" b="1" dirty="0" err="1">
                <a:solidFill>
                  <a:schemeClr val="tx1"/>
                </a:solidFill>
                <a:latin typeface="Arial Black" pitchFamily="34" charset="0"/>
              </a:rPr>
              <a:t>pakar</a:t>
            </a:r>
            <a:endParaRPr lang="en-US" sz="2400" b="1" dirty="0" smtClean="0">
              <a:solidFill>
                <a:schemeClr val="tx1"/>
              </a:solidFill>
              <a:latin typeface="Arial Black" pitchFamily="34" charset="0"/>
            </a:endParaRPr>
          </a:p>
        </p:txBody>
      </p:sp>
      <p:sp>
        <p:nvSpPr>
          <p:cNvPr id="5" name="Right Arrow 4"/>
          <p:cNvSpPr/>
          <p:nvPr/>
        </p:nvSpPr>
        <p:spPr>
          <a:xfrm>
            <a:off x="173182" y="1088571"/>
            <a:ext cx="4085112" cy="664029"/>
          </a:xfrm>
          <a:prstGeom prst="rightArrow">
            <a:avLst>
              <a:gd name="adj1" fmla="val 74754"/>
              <a:gd name="adj2" fmla="val 407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effectLst>
                <a:latin typeface="Arial Black" pitchFamily="34" charset="0"/>
              </a:rPr>
              <a:t>Langkah</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Pertama</a:t>
            </a:r>
            <a:endParaRPr lang="en-US" sz="2400" dirty="0">
              <a:ln>
                <a:solidFill>
                  <a:schemeClr val="tx1"/>
                </a:solidFill>
              </a:ln>
              <a:effectLst>
                <a:glow rad="101600">
                  <a:schemeClr val="tx1">
                    <a:alpha val="60000"/>
                  </a:schemeClr>
                </a:glow>
              </a:effectLst>
              <a:latin typeface="Arial Black" pitchFamily="34" charset="0"/>
            </a:endParaRPr>
          </a:p>
        </p:txBody>
      </p:sp>
      <p:sp>
        <p:nvSpPr>
          <p:cNvPr id="6" name="Rectangle 5"/>
          <p:cNvSpPr/>
          <p:nvPr/>
        </p:nvSpPr>
        <p:spPr>
          <a:xfrm>
            <a:off x="381000" y="4495800"/>
            <a:ext cx="6781800" cy="761999"/>
          </a:xfrm>
          <a:prstGeom prst="rect">
            <a:avLst/>
          </a:prstGeom>
          <a:solidFill>
            <a:schemeClr val="tx1">
              <a:alpha val="68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i="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S.W.T </a:t>
            </a:r>
            <a:r>
              <a:rPr lang="en-US" sz="2400" i="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i="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berfirman</a:t>
            </a:r>
            <a:r>
              <a:rPr lang="en-US" sz="2400" i="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i="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surah al-</a:t>
            </a:r>
            <a:r>
              <a:rPr lang="en-US" sz="2400" i="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Taubah</a:t>
            </a:r>
            <a:r>
              <a:rPr lang="en-US" sz="2400" i="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400" i="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71. </a:t>
            </a:r>
            <a:r>
              <a:rPr lang="en-US" sz="2400" i="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Maksudnya</a:t>
            </a:r>
            <a:r>
              <a:rPr lang="en-US" sz="2400" i="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600" i="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1064821" y="5334000"/>
            <a:ext cx="7746670" cy="1295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 - orang yang </a:t>
            </a:r>
            <a:r>
              <a:rPr lang="en-US" sz="24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lelaki</a:t>
            </a:r>
            <a:r>
              <a:rPr lang="en-US"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perempuan</a:t>
            </a:r>
            <a:r>
              <a:rPr lang="en-US"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setengahnya</a:t>
            </a:r>
            <a:r>
              <a:rPr lang="en-US"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penolong</a:t>
            </a:r>
            <a:r>
              <a:rPr lang="en-US"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setengah</a:t>
            </a:r>
            <a:r>
              <a:rPr lang="en-US" sz="24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lain "</a:t>
            </a:r>
            <a:endParaRPr lang="en-US" sz="36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5-Point Star 8"/>
          <p:cNvSpPr/>
          <p:nvPr/>
        </p:nvSpPr>
        <p:spPr>
          <a:xfrm>
            <a:off x="146463" y="4610099"/>
            <a:ext cx="457200" cy="533400"/>
          </a:xfrm>
          <a:prstGeom prst="star5">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161129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0" y="1867528"/>
            <a:ext cx="9144000" cy="2215991"/>
          </a:xfrm>
          <a:prstGeom prst="rect">
            <a:avLst/>
          </a:prstGeom>
          <a:solidFill>
            <a:schemeClr val="tx1">
              <a:alpha val="22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84202"/>
            <a:ext cx="9144000" cy="523220"/>
          </a:xfrm>
          <a:prstGeom prst="rect">
            <a:avLst/>
          </a:prstGeom>
        </p:spPr>
        <p:txBody>
          <a:bodyPr wrap="square">
            <a:spAutoFit/>
          </a:bodyPr>
          <a:lstStyle/>
          <a:p>
            <a:pPr algn="ctr" fontAlgn="auto">
              <a:spcBef>
                <a:spcPts val="0"/>
              </a:spcBef>
              <a:spcAft>
                <a:spcPts val="0"/>
              </a:spcAft>
              <a:defRPr/>
            </a:pP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Langkah menghindarkan STRESS</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75063" y="1752601"/>
            <a:ext cx="8514607" cy="2209799"/>
          </a:xfrm>
          <a:prstGeom prst="rect">
            <a:avLst/>
          </a:prstGeom>
          <a:solidFill>
            <a:schemeClr val="accent5">
              <a:lumMod val="20000"/>
              <a:lumOff val="80000"/>
              <a:alpha val="7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Black" pitchFamily="34" charset="0"/>
              </a:rPr>
              <a:t>Kita </a:t>
            </a:r>
            <a:r>
              <a:rPr lang="en-US" sz="2000" b="1" dirty="0" err="1">
                <a:solidFill>
                  <a:schemeClr val="tx1"/>
                </a:solidFill>
                <a:latin typeface="Arial Black" pitchFamily="34" charset="0"/>
              </a:rPr>
              <a:t>perlu</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ubah</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gaya</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hidup</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latih</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dan</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biasakan</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diri</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dengan</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situasi</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baru</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bertenang</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sabar</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kawal</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diri</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latih</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berfikir</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secara</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positif</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dan</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bersangka</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baik</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berusaha</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membuat</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perubahan</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positif</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redha</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dan</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menerima</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situasi</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dapatkan</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sokongan</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emosi</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daripada</a:t>
            </a:r>
            <a:r>
              <a:rPr lang="en-US" sz="2000" b="1" dirty="0">
                <a:solidFill>
                  <a:schemeClr val="tx1"/>
                </a:solidFill>
                <a:latin typeface="Arial Black" pitchFamily="34" charset="0"/>
              </a:rPr>
              <a:t> orang yang </a:t>
            </a:r>
            <a:r>
              <a:rPr lang="en-US" sz="2000" b="1" dirty="0" err="1">
                <a:solidFill>
                  <a:schemeClr val="tx1"/>
                </a:solidFill>
                <a:latin typeface="Arial Black" pitchFamily="34" charset="0"/>
              </a:rPr>
              <a:t>mempunyai</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hubungan</a:t>
            </a:r>
            <a:r>
              <a:rPr lang="en-US" sz="2000" b="1" dirty="0">
                <a:solidFill>
                  <a:schemeClr val="tx1"/>
                </a:solidFill>
                <a:latin typeface="Arial Black" pitchFamily="34" charset="0"/>
              </a:rPr>
              <a:t> </a:t>
            </a:r>
            <a:r>
              <a:rPr lang="en-US" sz="2000" b="1" dirty="0" err="1" smtClean="0">
                <a:solidFill>
                  <a:schemeClr val="tx1"/>
                </a:solidFill>
                <a:latin typeface="Arial Black" pitchFamily="34" charset="0"/>
              </a:rPr>
              <a:t>rapat</a:t>
            </a:r>
            <a:r>
              <a:rPr lang="en-US" sz="2000" b="1" dirty="0" smtClean="0">
                <a:solidFill>
                  <a:schemeClr val="tx1"/>
                </a:solidFill>
                <a:latin typeface="Arial Black" pitchFamily="34" charset="0"/>
              </a:rPr>
              <a:t> </a:t>
            </a:r>
            <a:r>
              <a:rPr lang="en-US" sz="2000" b="1" dirty="0" err="1">
                <a:solidFill>
                  <a:schemeClr val="tx1"/>
                </a:solidFill>
                <a:latin typeface="Arial Black" pitchFamily="34" charset="0"/>
              </a:rPr>
              <a:t>seperti</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ibubapa</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suami</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atau</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isteri</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dan</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kawan</a:t>
            </a:r>
            <a:endParaRPr lang="en-US" sz="2000" b="1" dirty="0" smtClean="0">
              <a:solidFill>
                <a:schemeClr val="tx1"/>
              </a:solidFill>
              <a:latin typeface="Arial Black" pitchFamily="34" charset="0"/>
            </a:endParaRPr>
          </a:p>
        </p:txBody>
      </p:sp>
      <p:sp>
        <p:nvSpPr>
          <p:cNvPr id="5" name="Right Arrow 4"/>
          <p:cNvSpPr/>
          <p:nvPr/>
        </p:nvSpPr>
        <p:spPr>
          <a:xfrm>
            <a:off x="173182" y="1088571"/>
            <a:ext cx="4085112" cy="664029"/>
          </a:xfrm>
          <a:prstGeom prst="rightArrow">
            <a:avLst>
              <a:gd name="adj1" fmla="val 74754"/>
              <a:gd name="adj2" fmla="val 407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effectLst>
                <a:latin typeface="Arial Black" pitchFamily="34" charset="0"/>
              </a:rPr>
              <a:t>Langkah</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Kedua</a:t>
            </a:r>
            <a:endParaRPr lang="en-US" sz="2400" dirty="0">
              <a:ln>
                <a:solidFill>
                  <a:schemeClr val="tx1"/>
                </a:solidFill>
              </a:ln>
              <a:effectLst>
                <a:glow rad="101600">
                  <a:schemeClr val="tx1">
                    <a:alpha val="60000"/>
                  </a:schemeClr>
                </a:glow>
              </a:effectLst>
              <a:latin typeface="Arial Black" pitchFamily="34" charset="0"/>
            </a:endParaRPr>
          </a:p>
        </p:txBody>
      </p:sp>
      <p:sp>
        <p:nvSpPr>
          <p:cNvPr id="6" name="Rectangle 5"/>
          <p:cNvSpPr/>
          <p:nvPr/>
        </p:nvSpPr>
        <p:spPr>
          <a:xfrm>
            <a:off x="375063" y="4495800"/>
            <a:ext cx="6781800" cy="761999"/>
          </a:xfrm>
          <a:prstGeom prst="rect">
            <a:avLst/>
          </a:prstGeom>
          <a:solidFill>
            <a:schemeClr val="tx1">
              <a:alpha val="68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i="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S.W.T </a:t>
            </a:r>
            <a:r>
              <a:rPr lang="en-US" sz="2400" i="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i="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berfirman</a:t>
            </a:r>
            <a:r>
              <a:rPr lang="en-US" sz="2400" i="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endParaRPr lang="en-US" sz="2400" i="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i="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
            </a:r>
            <a:r>
              <a:rPr lang="en-US" sz="2400" i="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urah </a:t>
            </a:r>
            <a:r>
              <a:rPr lang="en-US" sz="2400" i="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Ar-Ra’d</a:t>
            </a:r>
            <a:r>
              <a:rPr lang="en-US" sz="2400" i="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400" i="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11. </a:t>
            </a:r>
            <a:r>
              <a:rPr lang="en-US" sz="2400" i="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Maksudnya</a:t>
            </a:r>
            <a:r>
              <a:rPr lang="en-US" sz="2400" i="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i="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763979" y="5334000"/>
            <a:ext cx="8125691" cy="137160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2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mengubah</a:t>
            </a:r>
            <a:r>
              <a:rPr lang="en-US" sz="2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sesuatu</a:t>
            </a:r>
            <a:r>
              <a:rPr lang="en-US" sz="2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kaum</a:t>
            </a:r>
            <a:r>
              <a:rPr lang="en-US" sz="2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sehingga</a:t>
            </a:r>
            <a:r>
              <a:rPr lang="en-US" sz="2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mengubah</a:t>
            </a:r>
            <a:r>
              <a:rPr lang="en-US" sz="2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sendiri</a:t>
            </a:r>
            <a:r>
              <a:rPr lang="en-US" sz="2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9" name="5-Point Star 8"/>
          <p:cNvSpPr/>
          <p:nvPr/>
        </p:nvSpPr>
        <p:spPr>
          <a:xfrm>
            <a:off x="146463" y="4610099"/>
            <a:ext cx="457200" cy="533400"/>
          </a:xfrm>
          <a:prstGeom prst="star5">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932711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84202"/>
            <a:ext cx="9144000" cy="523220"/>
          </a:xfrm>
          <a:prstGeom prst="rect">
            <a:avLst/>
          </a:prstGeom>
        </p:spPr>
        <p:txBody>
          <a:bodyPr wrap="square">
            <a:spAutoFit/>
          </a:bodyPr>
          <a:lstStyle/>
          <a:p>
            <a:pPr algn="ctr" fontAlgn="auto">
              <a:spcBef>
                <a:spcPts val="0"/>
              </a:spcBef>
              <a:spcAft>
                <a:spcPts val="0"/>
              </a:spcAft>
              <a:defRPr/>
            </a:pP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Langkah menghindarkan STRESS</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39436" y="1905000"/>
            <a:ext cx="8514607" cy="3740234"/>
          </a:xfrm>
          <a:prstGeom prst="rect">
            <a:avLst/>
          </a:prstGeom>
          <a:solidFill>
            <a:schemeClr val="accent5">
              <a:lumMod val="20000"/>
              <a:lumOff val="80000"/>
              <a:alpha val="7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chemeClr val="tx1"/>
                </a:solidFill>
                <a:latin typeface="Arial Black" pitchFamily="34" charset="0"/>
              </a:rPr>
              <a:t>Pertingkatkan</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hubungan</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dan</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taqarrub</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kita</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kepada</a:t>
            </a:r>
            <a:r>
              <a:rPr lang="en-US" sz="2200" b="1" dirty="0">
                <a:solidFill>
                  <a:schemeClr val="tx1"/>
                </a:solidFill>
                <a:latin typeface="Arial Black" pitchFamily="34" charset="0"/>
              </a:rPr>
              <a:t> Allah  </a:t>
            </a:r>
            <a:r>
              <a:rPr lang="en-US" sz="2200" b="1" dirty="0" err="1">
                <a:solidFill>
                  <a:schemeClr val="tx1"/>
                </a:solidFill>
                <a:latin typeface="Arial Black" pitchFamily="34" charset="0"/>
              </a:rPr>
              <a:t>dengan</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perbanyakkan</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zikrullah</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tidak</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meninggal</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solat</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fardhu</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malah</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menambahnya</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dengan</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solat</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sunat</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menjadikan</a:t>
            </a:r>
            <a:r>
              <a:rPr lang="en-US" sz="2200" b="1" dirty="0">
                <a:solidFill>
                  <a:schemeClr val="tx1"/>
                </a:solidFill>
                <a:latin typeface="Arial Black" pitchFamily="34" charset="0"/>
              </a:rPr>
              <a:t> al Quran </a:t>
            </a:r>
            <a:r>
              <a:rPr lang="en-US" sz="2200" b="1" dirty="0" err="1">
                <a:solidFill>
                  <a:schemeClr val="tx1"/>
                </a:solidFill>
                <a:latin typeface="Arial Black" pitchFamily="34" charset="0"/>
              </a:rPr>
              <a:t>sebagai</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penawar</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dengan</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selalu</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membacanya</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memperbanyakkan</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munajat</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dan</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doa</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kepada</a:t>
            </a:r>
            <a:r>
              <a:rPr lang="en-US" sz="2200" b="1" dirty="0">
                <a:solidFill>
                  <a:schemeClr val="tx1"/>
                </a:solidFill>
                <a:latin typeface="Arial Black" pitchFamily="34" charset="0"/>
              </a:rPr>
              <a:t> Allah. Di </a:t>
            </a:r>
            <a:r>
              <a:rPr lang="en-US" sz="2200" b="1" dirty="0" err="1">
                <a:solidFill>
                  <a:schemeClr val="tx1"/>
                </a:solidFill>
                <a:latin typeface="Arial Black" pitchFamily="34" charset="0"/>
              </a:rPr>
              <a:t>samping</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itu</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sentiasa</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bersangka</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baik</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dengan</a:t>
            </a:r>
            <a:r>
              <a:rPr lang="en-US" sz="2200" b="1" dirty="0">
                <a:solidFill>
                  <a:schemeClr val="tx1"/>
                </a:solidFill>
                <a:latin typeface="Arial Black" pitchFamily="34" charset="0"/>
              </a:rPr>
              <a:t> Allah,  </a:t>
            </a:r>
            <a:r>
              <a:rPr lang="en-US" sz="2200" b="1" dirty="0" err="1">
                <a:solidFill>
                  <a:schemeClr val="tx1"/>
                </a:solidFill>
                <a:latin typeface="Arial Black" pitchFamily="34" charset="0"/>
              </a:rPr>
              <a:t>bersabar</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dengan</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ketentuanNya</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bertawakkal</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dan</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menyakini</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setiap</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kesusahan</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akan</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diakhiri</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dengan</a:t>
            </a:r>
            <a:r>
              <a:rPr lang="en-US" sz="2200" b="1" dirty="0">
                <a:solidFill>
                  <a:schemeClr val="tx1"/>
                </a:solidFill>
                <a:latin typeface="Arial Black" pitchFamily="34" charset="0"/>
              </a:rPr>
              <a:t> </a:t>
            </a:r>
            <a:r>
              <a:rPr lang="en-US" sz="2200" b="1" dirty="0" err="1">
                <a:solidFill>
                  <a:schemeClr val="tx1"/>
                </a:solidFill>
                <a:latin typeface="Arial Black" pitchFamily="34" charset="0"/>
              </a:rPr>
              <a:t>kesenangan</a:t>
            </a:r>
            <a:r>
              <a:rPr lang="en-US" sz="2200" b="1" dirty="0">
                <a:solidFill>
                  <a:schemeClr val="tx1"/>
                </a:solidFill>
                <a:latin typeface="Arial Black" pitchFamily="34" charset="0"/>
              </a:rPr>
              <a:t>.</a:t>
            </a:r>
            <a:endParaRPr lang="en-US" sz="2200" b="1" dirty="0" smtClean="0">
              <a:solidFill>
                <a:schemeClr val="tx1"/>
              </a:solidFill>
              <a:latin typeface="Arial Black" pitchFamily="34" charset="0"/>
            </a:endParaRPr>
          </a:p>
        </p:txBody>
      </p:sp>
      <p:sp>
        <p:nvSpPr>
          <p:cNvPr id="5" name="Right Arrow 4"/>
          <p:cNvSpPr/>
          <p:nvPr/>
        </p:nvSpPr>
        <p:spPr>
          <a:xfrm>
            <a:off x="173182" y="1225137"/>
            <a:ext cx="4085112" cy="664029"/>
          </a:xfrm>
          <a:prstGeom prst="rightArrow">
            <a:avLst>
              <a:gd name="adj1" fmla="val 74754"/>
              <a:gd name="adj2" fmla="val 407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effectLst>
                <a:latin typeface="Arial Black" pitchFamily="34" charset="0"/>
              </a:rPr>
              <a:t>Langkah</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Ketiga</a:t>
            </a:r>
            <a:endParaRPr lang="en-US" sz="2400" dirty="0">
              <a:ln>
                <a:solidFill>
                  <a:schemeClr val="tx1"/>
                </a:solidFill>
              </a:ln>
              <a:effectLst>
                <a:glow rad="101600">
                  <a:schemeClr val="tx1">
                    <a:alpha val="60000"/>
                  </a:schemeClr>
                </a:glow>
              </a:effectLst>
              <a:latin typeface="Arial Black" pitchFamily="34" charset="0"/>
            </a:endParaRPr>
          </a:p>
        </p:txBody>
      </p:sp>
    </p:spTree>
    <p:extLst>
      <p:ext uri="{BB962C8B-B14F-4D97-AF65-F5344CB8AC3E}">
        <p14:creationId xmlns:p14="http://schemas.microsoft.com/office/powerpoint/2010/main" val="2399506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451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152400" y="1066800"/>
            <a:ext cx="8839200" cy="5262979"/>
          </a:xfrm>
          <a:prstGeom prst="rect">
            <a:avLst/>
          </a:prstGeom>
          <a:noFill/>
        </p:spPr>
        <p:txBody>
          <a:bodyPr wrap="square">
            <a:spAutoFit/>
          </a:bodyPr>
          <a:lstStyle/>
          <a:p>
            <a:pPr algn="ctr" rtl="1"/>
            <a:r>
              <a:rPr lang="ar-SA"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بَارَكَ اللهُ لِي وَلَكُمْ فِي الْقُرْآنِ الْعَظِيْمِ.</a:t>
            </a:r>
          </a:p>
          <a:p>
            <a:pPr algn="ctr" rtl="1"/>
            <a:r>
              <a:rPr lang="ar-SA"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وَنَفَعَنِي وَاِيِّاكُمْ بِمَا فِيْهِ مِنَ الآيَاتِ وَالذِّكْرِ الْحَكِيْمِ.</a:t>
            </a:r>
          </a:p>
          <a:p>
            <a:pPr algn="ctr" rtl="1"/>
            <a:r>
              <a:rPr lang="ar-SA"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وَتَقَبَّلَ الله مِنِّي وَمِنْكُمْ </a:t>
            </a:r>
            <a:r>
              <a:rPr lang="ar-SA"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تِلاوَتَهُ</a:t>
            </a:r>
            <a:endPar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endParaRPr>
          </a:p>
          <a:p>
            <a:pPr algn="ctr" rtl="1"/>
            <a:r>
              <a:rPr lang="ar-SA"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 اِنَّهُ </a:t>
            </a:r>
            <a:r>
              <a:rPr lang="ar-SA"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هُوَاالسَّمِيْعُ الْعَلِيْمُ.</a:t>
            </a:r>
          </a:p>
          <a:p>
            <a:pPr algn="ctr" rtl="1"/>
            <a:r>
              <a:rPr lang="ar-SA"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أقُوْلُ قَوْلِي هَذا وَأسْتَغْفِرُوا اللهَ الْعَظِيْمَ لَيْ وَلَكُمْ وَلِسَائِرِ الْمُسْلِمِيْنَ وَالْمُسْلِمَاتِ وَالْمُؤْمِنِيْنَ وَالْمُؤْمِنَاتِ فَاسْتَغْفِرُوْهُ إنَّهُ هُوَ الْغَفُوْرُ الرَّحِيْمُ</a:t>
            </a:r>
          </a:p>
        </p:txBody>
      </p:sp>
      <p:sp>
        <p:nvSpPr>
          <p:cNvPr id="5" name="AutoShape 9"/>
          <p:cNvSpPr>
            <a:spLocks noChangeArrowheads="1"/>
          </p:cNvSpPr>
          <p:nvPr/>
        </p:nvSpPr>
        <p:spPr bwMode="auto">
          <a:xfrm>
            <a:off x="381000" y="253340"/>
            <a:ext cx="2286000" cy="573360"/>
          </a:xfrm>
          <a:prstGeom prst="roundRect">
            <a:avLst>
              <a:gd name="adj" fmla="val 16667"/>
            </a:avLst>
          </a:prstGeom>
          <a:solidFill>
            <a:schemeClr val="accent5">
              <a:lumMod val="40000"/>
              <a:lumOff val="60000"/>
              <a:alpha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0458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15471"/>
            <a:ext cx="8839200" cy="553998"/>
          </a:xfrm>
          <a:prstGeom prst="rect">
            <a:avLst/>
          </a:prstGeom>
        </p:spPr>
        <p:txBody>
          <a:bodyPr>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2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925431"/>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seluruh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4810" y="29338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68912"/>
            <a:ext cx="9144000" cy="1938992"/>
          </a:xfrm>
          <a:prstGeom prst="rect">
            <a:avLst/>
          </a:prstGeom>
          <a:solidFill>
            <a:schemeClr val="accent2">
              <a:lumMod val="50000"/>
              <a:alpha val="29000"/>
            </a:scheme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وَأَشْهَدُ أَنَّ سَيِّدَنَا مُحَمَّدًا رَسُولُ اللهِ، </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227112"/>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925431"/>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pesuruh</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a:t>
            </a:r>
            <a:endParaRPr lang="en-US" sz="2800" b="1" dirty="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16200000" scaled="1"/>
          <a:tileRect/>
        </a:grad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16200000" scaled="1"/>
        </a:grad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16200000" scaled="1"/>
        </a:grad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16200000" scaled="1"/>
        </a:grad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blipFill>
            <a:blip r:embed="rId2"/>
            <a:stretch>
              <a:fillRect/>
            </a:stretch>
          </a:blipFill>
          <a:extLst/>
        </p:spPr>
      </p:pic>
      <p:sp>
        <p:nvSpPr>
          <p:cNvPr id="7" name="Rectangle 6"/>
          <p:cNvSpPr/>
          <p:nvPr/>
        </p:nvSpPr>
        <p:spPr>
          <a:xfrm>
            <a:off x="138545" y="1676400"/>
            <a:ext cx="8866909" cy="5262979"/>
          </a:xfrm>
          <a:prstGeom prst="rect">
            <a:avLst/>
          </a:prstGeom>
          <a:gradFill>
            <a:gsLst>
              <a:gs pos="41000">
                <a:srgbClr val="D6C6ED">
                  <a:alpha val="69000"/>
                </a:srgbClr>
              </a:gs>
              <a:gs pos="0">
                <a:schemeClr val="accent4">
                  <a:tint val="50000"/>
                  <a:satMod val="300000"/>
                  <a:alpha val="55000"/>
                </a:schemeClr>
              </a:gs>
              <a:gs pos="47000">
                <a:schemeClr val="accent4">
                  <a:tint val="37000"/>
                  <a:satMod val="300000"/>
                  <a:alpha val="36000"/>
                </a:schemeClr>
              </a:gs>
              <a:gs pos="73000">
                <a:schemeClr val="accent4">
                  <a:lumMod val="20000"/>
                  <a:lumOff val="80000"/>
                  <a:alpha val="68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800" b="1" dirty="0">
                <a:solidFill>
                  <a:srgbClr val="C00000"/>
                </a:solidFill>
              </a:rPr>
              <a:t>“Ya Allah selamatkan kami dan seluruh ummah Islam di mana jua mereka berada. Satukanlah persaudaraan dan perpaduan ummat Islam dengan ikatan yang erat dan kukuh. Mantapkanlah  iman kami dan teguhkanlah pegangan kami menurut ahli sunnah wal jamaah, peliharakanlah kami dari amalan dan pegangan aqidah yang menyeleweng.”</a:t>
            </a:r>
            <a:endParaRPr lang="en-US" sz="2800" b="1" dirty="0">
              <a:solidFill>
                <a:srgbClr val="C00000"/>
              </a:solidFill>
            </a:endParaRPr>
          </a:p>
          <a:p>
            <a:pPr algn="just"/>
            <a:r>
              <a:rPr lang="ms-MY" sz="2800" b="1" dirty="0">
                <a:solidFill>
                  <a:srgbClr val="C00000"/>
                </a:solidFill>
              </a:rPr>
              <a:t> </a:t>
            </a:r>
            <a:endParaRPr lang="en-US" sz="2800" b="1" dirty="0">
              <a:solidFill>
                <a:srgbClr val="C00000"/>
              </a:solidFill>
            </a:endParaRPr>
          </a:p>
          <a:p>
            <a:pPr algn="just"/>
            <a:r>
              <a:rPr lang="ms-MY" sz="2800" b="1" dirty="0">
                <a:solidFill>
                  <a:srgbClr val="C00000"/>
                </a:solidFill>
              </a:rPr>
              <a:t>“Ya Allah, bantu dan kasihilah kami dan seluruh ummat Islam dari kesusahan, wabak dan bala bencana. Lenyapkanlah wabak covid 19 dari bumiMu ini Ya Allah.. Ya Rahman.. </a:t>
            </a:r>
            <a:r>
              <a:rPr lang="ms-MY" sz="2800" b="1">
                <a:solidFill>
                  <a:srgbClr val="C00000"/>
                </a:solidFill>
              </a:rPr>
              <a:t>Ya Rahim..”</a:t>
            </a:r>
            <a:endParaRPr lang="en-US" sz="2800" b="1" dirty="0">
              <a:solidFill>
                <a:srgbClr val="C00000"/>
              </a:solidFill>
            </a:endParaRPr>
          </a:p>
        </p:txBody>
      </p:sp>
      <p:sp>
        <p:nvSpPr>
          <p:cNvPr id="4" name="Rectangle 3"/>
          <p:cNvSpPr/>
          <p:nvPr/>
        </p:nvSpPr>
        <p:spPr>
          <a:xfrm>
            <a:off x="0" y="0"/>
            <a:ext cx="4419600" cy="1785104"/>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1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a:t>
            </a:r>
            <a:endParaRPr lang="en-US" sz="11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8610173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16200000" scaled="1"/>
        </a:grad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04057" y="1484784"/>
            <a:ext cx="8735886" cy="4216539"/>
          </a:xfrm>
          <a:prstGeom prst="rect">
            <a:avLst/>
          </a:prstGeom>
          <a:no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a:t>
            </a: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وَقِنَا عَذَابَ النَّارِ</a:t>
            </a:r>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2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0000"/>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rgbClr val="FF00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rgbClr val="FF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rgbClr val="FF0000"/>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rgbClr val="FF0000"/>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rgbClr val="FF00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rgbClr val="FF00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0"/>
            <a:ext cx="4572000" cy="156966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a:t>
            </a:r>
            <a:endParaRPr lang="en-US" sz="9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054" y="1524000"/>
            <a:ext cx="8572560" cy="1569660"/>
          </a:xfrm>
          <a:prstGeom prst="rect">
            <a:avLst/>
          </a:prstGeom>
          <a:solidFill>
            <a:srgbClr val="990000">
              <a:alpha val="26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آلِهِ وَأَصْحَابِهِ وَمَنْ تَبِعَهُمْ بِإِحْسَانٍ إِلَى يَوْمِ الدّيْن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67518" y="3733800"/>
            <a:ext cx="8286808" cy="2677656"/>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273150"/>
            <a:ext cx="821537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4348" y="26861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5074" y="1371600"/>
            <a:ext cx="9144000" cy="1661993"/>
          </a:xfrm>
          <a:prstGeom prst="rect">
            <a:avLst/>
          </a:prstGeom>
          <a:solidFill>
            <a:srgbClr val="990000">
              <a:alpha val="15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تَمُوتُنَّ إِلا وَأَنْتُمْ مُسْلِمُون</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70271" y="3275610"/>
            <a:ext cx="8603458" cy="3108543"/>
          </a:xfrm>
          <a:prstGeom prst="rect">
            <a:avLst/>
          </a:prstGeom>
          <a:noFill/>
          <a:ln w="9525">
            <a:noFill/>
          </a:ln>
        </p:spPr>
        <p:txBody>
          <a:bodyPr wrap="square">
            <a:spAutoFit/>
          </a:bodyPr>
          <a:lstStyle/>
          <a:p>
            <a:pPr algn="ctr" fontAlgn="auto">
              <a:spcBef>
                <a:spcPts val="0"/>
              </a:spcBef>
              <a:spcAft>
                <a:spcPts val="0"/>
              </a:spcAft>
              <a:defRPr/>
            </a:pP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sama-sama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SWT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Mudah-mudahan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sentiasa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berada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keredhaan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SWT di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dunia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n-US" sz="28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endPar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1000" r="-1000"/>
          </a:stretch>
        </a:blipFill>
        <a:effectLst/>
      </p:bgPr>
    </p:bg>
    <p:spTree>
      <p:nvGrpSpPr>
        <p:cNvPr id="1" name=""/>
        <p:cNvGrpSpPr/>
        <p:nvPr/>
      </p:nvGrpSpPr>
      <p:grpSpPr>
        <a:xfrm>
          <a:off x="0" y="0"/>
          <a:ext cx="0" cy="0"/>
          <a:chOff x="0" y="0"/>
          <a:chExt cx="0" cy="0"/>
        </a:xfrm>
      </p:grpSpPr>
      <p:sp>
        <p:nvSpPr>
          <p:cNvPr id="9" name="Rectangle 8"/>
          <p:cNvSpPr/>
          <p:nvPr/>
        </p:nvSpPr>
        <p:spPr>
          <a:xfrm>
            <a:off x="165611" y="1852551"/>
            <a:ext cx="8836248" cy="3785652"/>
          </a:xfrm>
          <a:prstGeom prst="rect">
            <a:avLst/>
          </a:prstGeom>
          <a:noFill/>
          <a:scene3d>
            <a:camera prst="perspectiveAbove"/>
            <a:lightRig rig="threePt" dir="t"/>
          </a:scene3d>
          <a:sp3d>
            <a:bevelT/>
            <a:bevelB prst="relaxedInset"/>
          </a:sp3d>
        </p:spPr>
        <p:txBody>
          <a:bodyPr wrap="square">
            <a:spAutoFit/>
          </a:bodyPr>
          <a:lstStyle/>
          <a:p>
            <a:pPr algn="ctr" fontAlgn="auto">
              <a:spcBef>
                <a:spcPts val="0"/>
              </a:spcBef>
              <a:spcAft>
                <a:spcPts val="0"/>
              </a:spcAft>
              <a:defRPr/>
            </a:pPr>
            <a:r>
              <a:rPr lang="ms-MY" sz="8000" b="1" dirty="0">
                <a:ln w="17780" cmpd="sng">
                  <a:solidFill>
                    <a:srgbClr val="FFFFFF"/>
                  </a:solidFill>
                  <a:prstDash val="solid"/>
                  <a:miter lim="800000"/>
                </a:ln>
                <a:solidFill>
                  <a:srgbClr val="7030A0"/>
                </a:solidFill>
                <a:effectLst>
                  <a:outerShdw blurRad="495300" algn="tl" rotWithShape="0">
                    <a:schemeClr val="accent1">
                      <a:lumMod val="20000"/>
                      <a:lumOff val="80000"/>
                    </a:schemeClr>
                  </a:outerShdw>
                  <a:reflection stA="45000" endPos="38000" dist="50800" dir="5400000" sy="-100000" algn="bl" rotWithShape="0"/>
                </a:effectLst>
              </a:rPr>
              <a:t>MENGURUS STRESS MENGIKUT PANDUAN </a:t>
            </a:r>
            <a:r>
              <a:rPr lang="ms-MY" sz="8000" b="1" dirty="0" smtClean="0">
                <a:ln w="17780" cmpd="sng">
                  <a:solidFill>
                    <a:srgbClr val="FFFFFF"/>
                  </a:solidFill>
                  <a:prstDash val="solid"/>
                  <a:miter lim="800000"/>
                </a:ln>
                <a:solidFill>
                  <a:srgbClr val="7030A0"/>
                </a:solidFill>
                <a:effectLst>
                  <a:outerShdw blurRad="495300" algn="tl" rotWithShape="0">
                    <a:schemeClr val="accent1">
                      <a:lumMod val="20000"/>
                      <a:lumOff val="80000"/>
                    </a:schemeClr>
                  </a:outerShdw>
                  <a:reflection stA="45000" endPos="38000" dist="50800" dir="5400000" sy="-100000" algn="bl" rotWithShape="0"/>
                </a:effectLst>
              </a:rPr>
              <a:t>ISLAM</a:t>
            </a:r>
            <a:endParaRPr lang="en-US" sz="8000" b="1" dirty="0">
              <a:ln w="17780" cmpd="sng">
                <a:solidFill>
                  <a:srgbClr val="FFFFFF"/>
                </a:solidFill>
                <a:prstDash val="solid"/>
                <a:miter lim="800000"/>
              </a:ln>
              <a:solidFill>
                <a:srgbClr val="7030A0"/>
              </a:solidFill>
              <a:effectLst>
                <a:outerShdw blurRad="495300" algn="tl" rotWithShape="0">
                  <a:schemeClr val="accent1">
                    <a:lumMod val="20000"/>
                    <a:lumOff val="80000"/>
                  </a:schemeClr>
                </a:outerShdw>
                <a:reflection stA="45000" endPos="38000" dist="50800" dir="5400000" sy="-100000" algn="bl" rotWithShape="0"/>
              </a:effectLst>
              <a:latin typeface="Bodoni MT Black" pitchFamily="18" charset="0"/>
            </a:endParaRPr>
          </a:p>
        </p:txBody>
      </p:sp>
      <p:sp>
        <p:nvSpPr>
          <p:cNvPr id="10" name="Rectangle 9"/>
          <p:cNvSpPr/>
          <p:nvPr/>
        </p:nvSpPr>
        <p:spPr>
          <a:xfrm>
            <a:off x="924408" y="1093921"/>
            <a:ext cx="7632847" cy="461665"/>
          </a:xfrm>
          <a:prstGeom prst="rect">
            <a:avLst/>
          </a:prstGeom>
        </p:spPr>
        <p:txBody>
          <a:bodyPr wrap="square">
            <a:spAutoFit/>
          </a:bodyPr>
          <a:lstStyle/>
          <a:p>
            <a:pPr algn="ctr" fontAlgn="auto">
              <a:spcBef>
                <a:spcPts val="0"/>
              </a:spcBef>
              <a:spcAft>
                <a:spcPts val="0"/>
              </a:spcAft>
              <a:defRPr/>
            </a:pP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04 Muharram 1443H </a:t>
            </a:r>
            <a:r>
              <a:rPr lang="en-US" sz="24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13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Ogos</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2021M</a:t>
            </a:r>
          </a:p>
        </p:txBody>
      </p:sp>
      <p:sp>
        <p:nvSpPr>
          <p:cNvPr id="4" name="Rectangle 3"/>
          <p:cNvSpPr/>
          <p:nvPr/>
        </p:nvSpPr>
        <p:spPr>
          <a:xfrm>
            <a:off x="1297965" y="152400"/>
            <a:ext cx="6885732" cy="923330"/>
          </a:xfrm>
          <a:prstGeom prst="rect">
            <a:avLst/>
          </a:prstGeom>
          <a:noFill/>
        </p:spPr>
        <p:txBody>
          <a:bodyPr wrap="none" lIns="91440" tIns="45720" rIns="91440" bIns="45720">
            <a:spAutoFit/>
          </a:bodyPr>
          <a:lstStyle/>
          <a:p>
            <a:pPr algn="ctr"/>
            <a:r>
              <a:rPr lang="en-U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Tajuk</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Khutbah </a:t>
            </a:r>
            <a:r>
              <a:rPr lang="en-U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Hari</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Ini</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1000" t="-19000" r="-1000"/>
          </a:stretch>
        </a:blipFill>
        <a:effectLst/>
      </p:bgPr>
    </p:bg>
    <p:spTree>
      <p:nvGrpSpPr>
        <p:cNvPr id="1" name=""/>
        <p:cNvGrpSpPr/>
        <p:nvPr/>
      </p:nvGrpSpPr>
      <p:grpSpPr>
        <a:xfrm>
          <a:off x="0" y="0"/>
          <a:ext cx="0" cy="0"/>
          <a:chOff x="0" y="0"/>
          <a:chExt cx="0" cy="0"/>
        </a:xfrm>
      </p:grpSpPr>
      <p:sp>
        <p:nvSpPr>
          <p:cNvPr id="5" name="Right Arrow 4"/>
          <p:cNvSpPr/>
          <p:nvPr/>
        </p:nvSpPr>
        <p:spPr>
          <a:xfrm rot="5400000">
            <a:off x="1385949" y="-342900"/>
            <a:ext cx="1447800" cy="3505200"/>
          </a:xfrm>
          <a:prstGeom prst="rightArrow">
            <a:avLst>
              <a:gd name="adj1" fmla="val 85235"/>
              <a:gd name="adj2" fmla="val 57910"/>
            </a:avLst>
          </a:prstGeom>
          <a:solidFill>
            <a:schemeClr val="accent1">
              <a:alpha val="71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dirty="0" smtClean="0">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err="1" smtClean="0">
                <a:effectLst>
                  <a:glow rad="101600">
                    <a:schemeClr val="tx1">
                      <a:alpha val="60000"/>
                    </a:schemeClr>
                  </a:glow>
                  <a:outerShdw blurRad="38100" dist="38100" dir="2700000" algn="tl">
                    <a:srgbClr val="000000">
                      <a:alpha val="43137"/>
                    </a:srgbClr>
                  </a:outerShdw>
                </a:effectLst>
                <a:latin typeface="Arial Black" pitchFamily="34" charset="0"/>
              </a:rPr>
              <a:t>Kehidupan</a:t>
            </a:r>
            <a:r>
              <a:rPr lang="en-US" sz="2400"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400" dirty="0" smtClean="0">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400" dirty="0" smtClean="0">
                <a:effectLst>
                  <a:glow rad="101600">
                    <a:schemeClr val="tx1">
                      <a:alpha val="60000"/>
                    </a:schemeClr>
                  </a:glow>
                  <a:outerShdw blurRad="38100" dist="38100" dir="2700000" algn="tl">
                    <a:srgbClr val="000000">
                      <a:alpha val="43137"/>
                    </a:srgbClr>
                  </a:outerShdw>
                </a:effectLst>
                <a:latin typeface="Arial Black" pitchFamily="34" charset="0"/>
              </a:rPr>
              <a:t>di </a:t>
            </a:r>
            <a:r>
              <a:rPr lang="en-US" sz="2400" dirty="0" err="1" smtClean="0">
                <a:effectLst>
                  <a:glow rad="101600">
                    <a:schemeClr val="tx1">
                      <a:alpha val="60000"/>
                    </a:schemeClr>
                  </a:glow>
                  <a:outerShdw blurRad="38100" dist="38100" dir="2700000" algn="tl">
                    <a:srgbClr val="000000">
                      <a:alpha val="43137"/>
                    </a:srgbClr>
                  </a:outerShdw>
                </a:effectLst>
                <a:latin typeface="Arial Black" pitchFamily="34" charset="0"/>
              </a:rPr>
              <a:t>dunia</a:t>
            </a:r>
            <a:endParaRPr lang="en-US" sz="2400"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789710" y="5781304"/>
            <a:ext cx="6248400" cy="6858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SYURGA </a:t>
            </a:r>
            <a:r>
              <a:rPr lang="en-US" sz="2400" b="1" dirty="0" err="1" smtClean="0">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b="1" dirty="0" smtClean="0">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NERAKA</a:t>
            </a:r>
            <a:endParaRPr lang="en-US" sz="3600" b="1" dirty="0">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345374" y="2209800"/>
            <a:ext cx="8458200" cy="1066800"/>
          </a:xfrm>
          <a:prstGeom prst="rect">
            <a:avLst/>
          </a:prstGeom>
          <a:gradFill flip="none" rotWithShape="1">
            <a:gsLst>
              <a:gs pos="0">
                <a:srgbClr val="92D050">
                  <a:shade val="30000"/>
                  <a:satMod val="115000"/>
                  <a:alpha val="60000"/>
                </a:srgbClr>
              </a:gs>
              <a:gs pos="50000">
                <a:srgbClr val="92D050">
                  <a:shade val="67500"/>
                  <a:satMod val="115000"/>
                </a:srgbClr>
              </a:gs>
              <a:gs pos="100000">
                <a:srgbClr val="92D050">
                  <a:shade val="100000"/>
                  <a:satMod val="115000"/>
                </a:srgb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Arial Black" pitchFamily="34" charset="0"/>
              </a:rPr>
              <a:t>Merupakan</a:t>
            </a:r>
            <a:r>
              <a:rPr lang="en-US" sz="2400" dirty="0" smtClean="0">
                <a:solidFill>
                  <a:schemeClr val="tx1"/>
                </a:solidFill>
                <a:latin typeface="Arial Black" pitchFamily="34" charset="0"/>
              </a:rPr>
              <a:t> </a:t>
            </a:r>
            <a:r>
              <a:rPr lang="en-US" sz="2400" dirty="0" err="1">
                <a:solidFill>
                  <a:schemeClr val="tx1"/>
                </a:solidFill>
                <a:latin typeface="Arial Black" pitchFamily="34" charset="0"/>
              </a:rPr>
              <a:t>sebuah</a:t>
            </a:r>
            <a:r>
              <a:rPr lang="en-US" sz="2400" dirty="0">
                <a:solidFill>
                  <a:schemeClr val="tx1"/>
                </a:solidFill>
                <a:latin typeface="Arial Black" pitchFamily="34" charset="0"/>
              </a:rPr>
              <a:t> </a:t>
            </a:r>
            <a:r>
              <a:rPr lang="en-US" sz="2400" dirty="0" err="1">
                <a:solidFill>
                  <a:schemeClr val="tx1"/>
                </a:solidFill>
                <a:latin typeface="Arial Black" pitchFamily="34" charset="0"/>
              </a:rPr>
              <a:t>perjalanan</a:t>
            </a:r>
            <a:r>
              <a:rPr lang="en-US" sz="2400" dirty="0">
                <a:solidFill>
                  <a:schemeClr val="tx1"/>
                </a:solidFill>
                <a:latin typeface="Arial Black" pitchFamily="34" charset="0"/>
              </a:rPr>
              <a:t> </a:t>
            </a:r>
            <a:r>
              <a:rPr lang="en-US" sz="2400" dirty="0" err="1">
                <a:solidFill>
                  <a:schemeClr val="tx1"/>
                </a:solidFill>
                <a:latin typeface="Arial Black" pitchFamily="34" charset="0"/>
              </a:rPr>
              <a:t>menuju</a:t>
            </a:r>
            <a:r>
              <a:rPr lang="en-US" sz="2400" dirty="0">
                <a:solidFill>
                  <a:schemeClr val="tx1"/>
                </a:solidFill>
                <a:latin typeface="Arial Black" pitchFamily="34" charset="0"/>
              </a:rPr>
              <a:t> </a:t>
            </a:r>
            <a:r>
              <a:rPr lang="en-US" sz="2400" dirty="0" err="1">
                <a:solidFill>
                  <a:schemeClr val="tx1"/>
                </a:solidFill>
                <a:latin typeface="Arial Black" pitchFamily="34" charset="0"/>
              </a:rPr>
              <a:t>kepada</a:t>
            </a:r>
            <a:r>
              <a:rPr lang="en-US" sz="2400" dirty="0">
                <a:solidFill>
                  <a:schemeClr val="tx1"/>
                </a:solidFill>
                <a:latin typeface="Arial Black" pitchFamily="34" charset="0"/>
              </a:rPr>
              <a:t> </a:t>
            </a:r>
            <a:r>
              <a:rPr lang="en-US" sz="2400" dirty="0" err="1">
                <a:solidFill>
                  <a:schemeClr val="tx1"/>
                </a:solidFill>
                <a:latin typeface="Arial Black" pitchFamily="34" charset="0"/>
              </a:rPr>
              <a:t>kehidupan</a:t>
            </a:r>
            <a:r>
              <a:rPr lang="en-US" sz="2400" dirty="0">
                <a:solidFill>
                  <a:schemeClr val="tx1"/>
                </a:solidFill>
                <a:latin typeface="Arial Black" pitchFamily="34" charset="0"/>
              </a:rPr>
              <a:t> yang </a:t>
            </a:r>
            <a:r>
              <a:rPr lang="en-US" sz="2400" dirty="0" err="1">
                <a:solidFill>
                  <a:schemeClr val="tx1"/>
                </a:solidFill>
                <a:latin typeface="Arial Black" pitchFamily="34" charset="0"/>
              </a:rPr>
              <a:t>kekal</a:t>
            </a:r>
            <a:r>
              <a:rPr lang="en-US" sz="2400" dirty="0">
                <a:solidFill>
                  <a:schemeClr val="tx1"/>
                </a:solidFill>
                <a:latin typeface="Arial Black" pitchFamily="34" charset="0"/>
              </a:rPr>
              <a:t> </a:t>
            </a:r>
            <a:r>
              <a:rPr lang="en-US" sz="2400" dirty="0" err="1">
                <a:solidFill>
                  <a:schemeClr val="tx1"/>
                </a:solidFill>
                <a:latin typeface="Arial Black" pitchFamily="34" charset="0"/>
              </a:rPr>
              <a:t>abadi</a:t>
            </a:r>
            <a:r>
              <a:rPr lang="en-US" sz="2400" dirty="0">
                <a:solidFill>
                  <a:schemeClr val="tx1"/>
                </a:solidFill>
                <a:latin typeface="Arial Black" pitchFamily="34" charset="0"/>
              </a:rPr>
              <a:t> di </a:t>
            </a:r>
            <a:r>
              <a:rPr lang="en-US" sz="2400" dirty="0" err="1">
                <a:solidFill>
                  <a:schemeClr val="tx1"/>
                </a:solidFill>
                <a:latin typeface="Arial Black" pitchFamily="34" charset="0"/>
              </a:rPr>
              <a:t>akhirat</a:t>
            </a:r>
            <a:endParaRPr lang="en-US" sz="2400" dirty="0">
              <a:solidFill>
                <a:schemeClr val="tx1"/>
              </a:solidFill>
              <a:latin typeface="Arial Black" pitchFamily="34" charset="0"/>
            </a:endParaRPr>
          </a:p>
        </p:txBody>
      </p:sp>
      <p:cxnSp>
        <p:nvCxnSpPr>
          <p:cNvPr id="8" name="Elbow Connector 7"/>
          <p:cNvCxnSpPr/>
          <p:nvPr/>
        </p:nvCxnSpPr>
        <p:spPr>
          <a:xfrm>
            <a:off x="345374" y="3276600"/>
            <a:ext cx="762001" cy="728848"/>
          </a:xfrm>
          <a:prstGeom prst="bentConnector3">
            <a:avLst/>
          </a:prstGeom>
          <a:ln w="381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107375" y="3810000"/>
            <a:ext cx="7655626" cy="980704"/>
          </a:xfrm>
          <a:prstGeom prst="rect">
            <a:avLst/>
          </a:prstGeom>
          <a:gradFill flip="none" rotWithShape="1">
            <a:gsLst>
              <a:gs pos="0">
                <a:srgbClr val="92D050">
                  <a:shade val="30000"/>
                  <a:satMod val="115000"/>
                  <a:alpha val="52000"/>
                </a:srgbClr>
              </a:gs>
              <a:gs pos="50000">
                <a:srgbClr val="92D050">
                  <a:shade val="67500"/>
                  <a:satMod val="115000"/>
                </a:srgbClr>
              </a:gs>
              <a:gs pos="100000">
                <a:srgbClr val="92D050">
                  <a:shade val="100000"/>
                  <a:satMod val="115000"/>
                </a:srgb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Black" pitchFamily="34" charset="0"/>
              </a:rPr>
              <a:t>M</a:t>
            </a:r>
            <a:r>
              <a:rPr lang="en-US" sz="2400" dirty="0" smtClean="0">
                <a:solidFill>
                  <a:schemeClr val="tx1"/>
                </a:solidFill>
                <a:latin typeface="Arial Black" pitchFamily="34" charset="0"/>
              </a:rPr>
              <a:t>edan </a:t>
            </a:r>
            <a:r>
              <a:rPr lang="en-US" sz="2400" dirty="0" err="1">
                <a:solidFill>
                  <a:schemeClr val="tx1"/>
                </a:solidFill>
                <a:latin typeface="Arial Black" pitchFamily="34" charset="0"/>
              </a:rPr>
              <a:t>bagi</a:t>
            </a:r>
            <a:r>
              <a:rPr lang="en-US" sz="2400" dirty="0">
                <a:solidFill>
                  <a:schemeClr val="tx1"/>
                </a:solidFill>
                <a:latin typeface="Arial Black" pitchFamily="34" charset="0"/>
              </a:rPr>
              <a:t> </a:t>
            </a:r>
            <a:r>
              <a:rPr lang="en-US" sz="2400" dirty="0" err="1">
                <a:solidFill>
                  <a:schemeClr val="tx1"/>
                </a:solidFill>
                <a:latin typeface="Arial Black" pitchFamily="34" charset="0"/>
              </a:rPr>
              <a:t>insan</a:t>
            </a:r>
            <a:r>
              <a:rPr lang="en-US" sz="2400" dirty="0">
                <a:solidFill>
                  <a:schemeClr val="tx1"/>
                </a:solidFill>
                <a:latin typeface="Arial Black" pitchFamily="34" charset="0"/>
              </a:rPr>
              <a:t> </a:t>
            </a:r>
            <a:r>
              <a:rPr lang="en-US" sz="2400" dirty="0" err="1">
                <a:solidFill>
                  <a:schemeClr val="tx1"/>
                </a:solidFill>
                <a:latin typeface="Arial Black" pitchFamily="34" charset="0"/>
              </a:rPr>
              <a:t>melakukan</a:t>
            </a:r>
            <a:r>
              <a:rPr lang="en-US" sz="2400" dirty="0">
                <a:solidFill>
                  <a:schemeClr val="tx1"/>
                </a:solidFill>
                <a:latin typeface="Arial Black" pitchFamily="34" charset="0"/>
              </a:rPr>
              <a:t> </a:t>
            </a:r>
            <a:r>
              <a:rPr lang="en-US" sz="2400" dirty="0" err="1">
                <a:solidFill>
                  <a:schemeClr val="tx1"/>
                </a:solidFill>
                <a:latin typeface="Arial Black" pitchFamily="34" charset="0"/>
              </a:rPr>
              <a:t>kerja</a:t>
            </a:r>
            <a:r>
              <a:rPr lang="en-US" sz="2400" dirty="0">
                <a:solidFill>
                  <a:schemeClr val="tx1"/>
                </a:solidFill>
                <a:latin typeface="Arial Black" pitchFamily="34" charset="0"/>
              </a:rPr>
              <a:t> </a:t>
            </a:r>
            <a:r>
              <a:rPr lang="en-US" sz="2400" dirty="0" err="1">
                <a:solidFill>
                  <a:schemeClr val="tx1"/>
                </a:solidFill>
                <a:latin typeface="Arial Black" pitchFamily="34" charset="0"/>
              </a:rPr>
              <a:t>amal</a:t>
            </a:r>
            <a:r>
              <a:rPr lang="en-US" sz="2400" dirty="0">
                <a:solidFill>
                  <a:schemeClr val="tx1"/>
                </a:solidFill>
                <a:latin typeface="Arial Black" pitchFamily="34" charset="0"/>
              </a:rPr>
              <a:t> </a:t>
            </a:r>
            <a:r>
              <a:rPr lang="en-US" sz="2400" dirty="0" err="1">
                <a:solidFill>
                  <a:schemeClr val="tx1"/>
                </a:solidFill>
                <a:latin typeface="Arial Black" pitchFamily="34" charset="0"/>
              </a:rPr>
              <a:t>dalam</a:t>
            </a:r>
            <a:r>
              <a:rPr lang="en-US" sz="2400" dirty="0">
                <a:solidFill>
                  <a:schemeClr val="tx1"/>
                </a:solidFill>
                <a:latin typeface="Arial Black" pitchFamily="34" charset="0"/>
              </a:rPr>
              <a:t> </a:t>
            </a:r>
            <a:r>
              <a:rPr lang="en-US" sz="2400" dirty="0" err="1">
                <a:solidFill>
                  <a:schemeClr val="tx1"/>
                </a:solidFill>
                <a:latin typeface="Arial Black" pitchFamily="34" charset="0"/>
              </a:rPr>
              <a:t>menentukan</a:t>
            </a:r>
            <a:r>
              <a:rPr lang="en-US" sz="2400" dirty="0">
                <a:solidFill>
                  <a:schemeClr val="tx1"/>
                </a:solidFill>
                <a:latin typeface="Arial Black" pitchFamily="34" charset="0"/>
              </a:rPr>
              <a:t> </a:t>
            </a:r>
            <a:r>
              <a:rPr lang="en-US" sz="2400" dirty="0" err="1">
                <a:solidFill>
                  <a:schemeClr val="tx1"/>
                </a:solidFill>
                <a:latin typeface="Arial Black" pitchFamily="34" charset="0"/>
              </a:rPr>
              <a:t>kesudahannya</a:t>
            </a:r>
            <a:r>
              <a:rPr lang="en-US" sz="2400" dirty="0">
                <a:solidFill>
                  <a:schemeClr val="tx1"/>
                </a:solidFill>
                <a:latin typeface="Arial Black" pitchFamily="34" charset="0"/>
              </a:rPr>
              <a:t> di </a:t>
            </a:r>
            <a:r>
              <a:rPr lang="en-US" sz="2400" dirty="0" err="1" smtClean="0">
                <a:solidFill>
                  <a:schemeClr val="tx1"/>
                </a:solidFill>
                <a:latin typeface="Arial Black" pitchFamily="34" charset="0"/>
              </a:rPr>
              <a:t>akhirat</a:t>
            </a:r>
            <a:endParaRPr lang="en-US" sz="2400" dirty="0">
              <a:solidFill>
                <a:schemeClr val="tx1"/>
              </a:solidFill>
              <a:latin typeface="Arial Black" pitchFamily="34" charset="0"/>
            </a:endParaRPr>
          </a:p>
        </p:txBody>
      </p:sp>
      <p:sp>
        <p:nvSpPr>
          <p:cNvPr id="13" name="Down Arrow 12"/>
          <p:cNvSpPr/>
          <p:nvPr/>
        </p:nvSpPr>
        <p:spPr>
          <a:xfrm>
            <a:off x="4609110" y="4790704"/>
            <a:ext cx="609600" cy="990600"/>
          </a:xfrm>
          <a:prstGeom prst="downArrow">
            <a:avLst/>
          </a:prstGeom>
          <a:solidFill>
            <a:srgbClr val="C00000">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86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935678"/>
            <a:ext cx="2819400" cy="1255935"/>
          </a:xfrm>
          <a:prstGeom prst="rect">
            <a:avLst/>
          </a:prstGeom>
          <a:solidFill>
            <a:schemeClr val="accent2">
              <a:lumMod val="75000"/>
              <a:alpha val="7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latin typeface="Arial Black" pitchFamily="34" charset="0"/>
              </a:rPr>
              <a:t>Ketakutan</a:t>
            </a:r>
            <a:endParaRPr lang="en-US" sz="3600" b="1" dirty="0">
              <a:solidFill>
                <a:schemeClr val="bg1"/>
              </a:solidFill>
              <a:latin typeface="Arial Black" pitchFamily="34" charset="0"/>
            </a:endParaRPr>
          </a:p>
        </p:txBody>
      </p:sp>
      <p:sp>
        <p:nvSpPr>
          <p:cNvPr id="4" name="Rectangle 3"/>
          <p:cNvSpPr/>
          <p:nvPr/>
        </p:nvSpPr>
        <p:spPr>
          <a:xfrm>
            <a:off x="3171205" y="2211430"/>
            <a:ext cx="2705101" cy="1369970"/>
          </a:xfrm>
          <a:prstGeom prst="rect">
            <a:avLst/>
          </a:prstGeom>
          <a:solidFill>
            <a:srgbClr val="FFFF00">
              <a:alpha val="7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Arial Black" pitchFamily="34" charset="0"/>
              </a:rPr>
              <a:t>Kesempitan</a:t>
            </a:r>
            <a:endParaRPr lang="en-US" sz="3600" b="1" dirty="0">
              <a:solidFill>
                <a:srgbClr val="FC10DA"/>
              </a:solidFill>
              <a:latin typeface="Arial Black" pitchFamily="34" charset="0"/>
            </a:endParaRPr>
          </a:p>
        </p:txBody>
      </p:sp>
      <p:sp>
        <p:nvSpPr>
          <p:cNvPr id="5" name="Rectangle 4"/>
          <p:cNvSpPr/>
          <p:nvPr/>
        </p:nvSpPr>
        <p:spPr>
          <a:xfrm>
            <a:off x="6155960" y="1935678"/>
            <a:ext cx="2819400" cy="1295400"/>
          </a:xfrm>
          <a:prstGeom prst="rect">
            <a:avLst/>
          </a:prstGeom>
          <a:solidFill>
            <a:srgbClr val="7030A0">
              <a:alpha val="7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latin typeface="Arial Black" pitchFamily="34" charset="0"/>
              </a:rPr>
              <a:t>Kekurangan</a:t>
            </a:r>
            <a:r>
              <a:rPr lang="en-US" sz="2400" b="1" dirty="0" smtClean="0">
                <a:solidFill>
                  <a:schemeClr val="bg1"/>
                </a:solidFill>
                <a:latin typeface="Arial Black" pitchFamily="34" charset="0"/>
              </a:rPr>
              <a:t> </a:t>
            </a:r>
            <a:r>
              <a:rPr lang="en-US" sz="2400" b="1" dirty="0" err="1">
                <a:solidFill>
                  <a:schemeClr val="bg1"/>
                </a:solidFill>
                <a:latin typeface="Arial Black" pitchFamily="34" charset="0"/>
              </a:rPr>
              <a:t>wang</a:t>
            </a:r>
            <a:r>
              <a:rPr lang="en-US" sz="2400" b="1" dirty="0">
                <a:solidFill>
                  <a:schemeClr val="bg1"/>
                </a:solidFill>
                <a:latin typeface="Arial Black" pitchFamily="34" charset="0"/>
              </a:rPr>
              <a:t> ringgit </a:t>
            </a:r>
            <a:endParaRPr lang="en-US" sz="3600" b="1" dirty="0">
              <a:solidFill>
                <a:schemeClr val="bg1"/>
              </a:solidFill>
              <a:latin typeface="Arial Black" pitchFamily="34" charset="0"/>
            </a:endParaRPr>
          </a:p>
        </p:txBody>
      </p:sp>
      <p:sp>
        <p:nvSpPr>
          <p:cNvPr id="6" name="Right Arrow 5"/>
          <p:cNvSpPr/>
          <p:nvPr/>
        </p:nvSpPr>
        <p:spPr>
          <a:xfrm rot="3323651">
            <a:off x="6714950" y="899928"/>
            <a:ext cx="1244043" cy="1085769"/>
          </a:xfrm>
          <a:prstGeom prst="rightArrow">
            <a:avLst>
              <a:gd name="adj1" fmla="val 36075"/>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10800000">
            <a:off x="4129733" y="1076815"/>
            <a:ext cx="1066800" cy="1066800"/>
          </a:xfrm>
          <a:prstGeom prst="upArrow">
            <a:avLst>
              <a:gd name="adj1" fmla="val 33138"/>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7756325">
            <a:off x="1237522" y="918828"/>
            <a:ext cx="1257107" cy="1037004"/>
          </a:xfrm>
          <a:prstGeom prst="rightArrow">
            <a:avLst>
              <a:gd name="adj1" fmla="val 36974"/>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122708"/>
            <a:ext cx="9144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Perjalanan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hidup</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selalunya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indah</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seringkali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diuji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p:txBody>
      </p:sp>
      <p:sp>
        <p:nvSpPr>
          <p:cNvPr id="11" name="Rectangle 10"/>
          <p:cNvSpPr/>
          <p:nvPr/>
        </p:nvSpPr>
        <p:spPr>
          <a:xfrm>
            <a:off x="609600" y="3962400"/>
            <a:ext cx="2819400" cy="1295400"/>
          </a:xfrm>
          <a:prstGeom prst="rect">
            <a:avLst/>
          </a:prstGeom>
          <a:solidFill>
            <a:schemeClr val="accent3">
              <a:lumMod val="50000"/>
              <a:alpha val="6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Arial Black" pitchFamily="34" charset="0"/>
              </a:rPr>
              <a:t>Kesusahan</a:t>
            </a:r>
            <a:r>
              <a:rPr lang="en-US" sz="2400" b="1" dirty="0" smtClean="0">
                <a:solidFill>
                  <a:schemeClr val="tx1"/>
                </a:solidFill>
                <a:latin typeface="Arial Black" pitchFamily="34" charset="0"/>
              </a:rPr>
              <a:t> </a:t>
            </a:r>
            <a:r>
              <a:rPr lang="en-US" sz="2400" b="1" dirty="0" err="1">
                <a:solidFill>
                  <a:schemeClr val="tx1"/>
                </a:solidFill>
                <a:latin typeface="Arial Black" pitchFamily="34" charset="0"/>
              </a:rPr>
              <a:t>hidup</a:t>
            </a:r>
            <a:endParaRPr lang="en-US" sz="3600" b="1" dirty="0">
              <a:solidFill>
                <a:srgbClr val="FC10DA"/>
              </a:solidFill>
              <a:latin typeface="Arial Black" pitchFamily="34" charset="0"/>
            </a:endParaRPr>
          </a:p>
        </p:txBody>
      </p:sp>
      <p:sp>
        <p:nvSpPr>
          <p:cNvPr id="12" name="Rectangle 11"/>
          <p:cNvSpPr/>
          <p:nvPr/>
        </p:nvSpPr>
        <p:spPr>
          <a:xfrm>
            <a:off x="5715000" y="3970317"/>
            <a:ext cx="2819400" cy="1295400"/>
          </a:xfrm>
          <a:prstGeom prst="rect">
            <a:avLst/>
          </a:prstGeom>
          <a:solidFill>
            <a:schemeClr val="accent6">
              <a:lumMod val="75000"/>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latin typeface="Arial Black" pitchFamily="34" charset="0"/>
              </a:rPr>
              <a:t>Tertekan</a:t>
            </a:r>
            <a:r>
              <a:rPr lang="en-US" sz="2400" b="1" dirty="0" smtClean="0">
                <a:solidFill>
                  <a:schemeClr val="bg1"/>
                </a:solidFill>
                <a:latin typeface="Arial Black" pitchFamily="34" charset="0"/>
              </a:rPr>
              <a:t> </a:t>
            </a:r>
            <a:r>
              <a:rPr lang="en-US" sz="2400" b="1" dirty="0" err="1">
                <a:solidFill>
                  <a:schemeClr val="bg1"/>
                </a:solidFill>
                <a:latin typeface="Arial Black" pitchFamily="34" charset="0"/>
              </a:rPr>
              <a:t>atau</a:t>
            </a:r>
            <a:r>
              <a:rPr lang="en-US" sz="2400" b="1" dirty="0">
                <a:solidFill>
                  <a:schemeClr val="bg1"/>
                </a:solidFill>
                <a:latin typeface="Arial Black" pitchFamily="34" charset="0"/>
              </a:rPr>
              <a:t> stress </a:t>
            </a:r>
            <a:endParaRPr lang="en-US" sz="3600" b="1" dirty="0">
              <a:solidFill>
                <a:schemeClr val="bg1"/>
              </a:solidFill>
              <a:latin typeface="Arial Black" pitchFamily="34" charset="0"/>
            </a:endParaRPr>
          </a:p>
        </p:txBody>
      </p:sp>
      <p:sp>
        <p:nvSpPr>
          <p:cNvPr id="2" name="Oval 1"/>
          <p:cNvSpPr/>
          <p:nvPr/>
        </p:nvSpPr>
        <p:spPr>
          <a:xfrm>
            <a:off x="411272" y="5410200"/>
            <a:ext cx="8534400" cy="1219199"/>
          </a:xfrm>
          <a:prstGeom prst="ellipse">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t>
            </a:r>
            <a:r>
              <a:rPr lang="ms-MY"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embawa </a:t>
            </a:r>
            <a:r>
              <a:rPr lang="ms-MY"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kepada sedih yang melampau dan putus asa</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Right Arrow 13"/>
          <p:cNvSpPr/>
          <p:nvPr/>
        </p:nvSpPr>
        <p:spPr>
          <a:xfrm rot="3505027">
            <a:off x="4854247" y="3747214"/>
            <a:ext cx="1053247" cy="678627"/>
          </a:xfrm>
          <a:prstGeom prst="rightArrow">
            <a:avLst>
              <a:gd name="adj1" fmla="val 36075"/>
              <a:gd name="adj2" fmla="val 5720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7151843">
            <a:off x="3237664" y="3743782"/>
            <a:ext cx="1042939" cy="671171"/>
          </a:xfrm>
          <a:prstGeom prst="rightArrow">
            <a:avLst>
              <a:gd name="adj1" fmla="val 36974"/>
              <a:gd name="adj2" fmla="val 6159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TotalTime>
  <Words>1179</Words>
  <Application>Microsoft Office PowerPoint</Application>
  <PresentationFormat>On-screen Show (4:3)</PresentationFormat>
  <Paragraphs>143</Paragraphs>
  <Slides>39</Slides>
  <Notes>0</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Office Theme</vt:lpstr>
      <vt:lpstr>1_Office Theme</vt:lpstr>
      <vt:lpstr>2_Office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Unit Khutbah JHEAT</cp:lastModifiedBy>
  <cp:revision>49</cp:revision>
  <dcterms:created xsi:type="dcterms:W3CDTF">2017-12-24T04:47:57Z</dcterms:created>
  <dcterms:modified xsi:type="dcterms:W3CDTF">2021-08-12T02:29:57Z</dcterms:modified>
</cp:coreProperties>
</file>